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8" r:id="rId3"/>
    <p:sldId id="279" r:id="rId4"/>
    <p:sldId id="259" r:id="rId5"/>
    <p:sldId id="280" r:id="rId6"/>
    <p:sldId id="28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5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bg1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>
                <a:solidFill>
                  <a:schemeClr val="tx1"/>
                </a:solidFill>
              </a:rPr>
              <a:t>CERPEN "" KOMSAS TINGKATAN 5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algn="ctr">
              <a:buNone/>
            </a:pPr>
            <a:r>
              <a:rPr lang="en-US" sz="4800" b="1" dirty="0" smtClean="0">
                <a:solidFill>
                  <a:schemeClr val="tx1"/>
                </a:solidFill>
              </a:rPr>
              <a:t>TANGGAR AMANAT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27038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Ahmad Abdullah dan Maria Cruz Abdullah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i="1" dirty="0" smtClean="0">
                <a:solidFill>
                  <a:schemeClr val="tx1"/>
                </a:solidFill>
              </a:rPr>
              <a:t>    Datuk </a:t>
            </a:r>
            <a:r>
              <a:rPr lang="en-US" i="1" dirty="0" smtClean="0">
                <a:solidFill>
                  <a:schemeClr val="tx1"/>
                </a:solidFill>
              </a:rPr>
              <a:t>dan nenek kepada </a:t>
            </a:r>
            <a:r>
              <a:rPr lang="en-US" i="1" dirty="0" err="1" smtClean="0">
                <a:solidFill>
                  <a:schemeClr val="tx1"/>
                </a:solidFill>
              </a:rPr>
              <a:t>Hawa</a:t>
            </a:r>
            <a:r>
              <a:rPr lang="en-US" i="1" dirty="0" smtClean="0">
                <a:solidFill>
                  <a:schemeClr val="tx1"/>
                </a:solidFill>
              </a:rPr>
              <a:t>. Bermula dengan chalet di </a:t>
            </a:r>
            <a:r>
              <a:rPr lang="en-US" i="1" dirty="0" err="1" smtClean="0">
                <a:solidFill>
                  <a:schemeClr val="tx1"/>
                </a:solidFill>
              </a:rPr>
              <a:t>pinggir</a:t>
            </a:r>
            <a:r>
              <a:rPr lang="en-US" i="1" dirty="0" smtClean="0">
                <a:solidFill>
                  <a:schemeClr val="tx1"/>
                </a:solidFill>
              </a:rPr>
              <a:t> jalan hingga </a:t>
            </a:r>
            <a:r>
              <a:rPr lang="en-US" i="1" dirty="0" err="1" smtClean="0">
                <a:solidFill>
                  <a:schemeClr val="tx1"/>
                </a:solidFill>
              </a:rPr>
              <a:t>mampu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mengasaskan</a:t>
            </a:r>
            <a:r>
              <a:rPr lang="en-US" i="1" dirty="0" smtClean="0">
                <a:solidFill>
                  <a:schemeClr val="tx1"/>
                </a:solidFill>
              </a:rPr>
              <a:t> perniagaan </a:t>
            </a:r>
            <a:r>
              <a:rPr lang="en-US" i="1" dirty="0" err="1" smtClean="0">
                <a:solidFill>
                  <a:schemeClr val="tx1"/>
                </a:solidFill>
              </a:rPr>
              <a:t>besar</a:t>
            </a:r>
            <a:r>
              <a:rPr lang="en-US" i="1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Latar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Tempat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05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tx1"/>
                </a:solidFill>
              </a:rPr>
              <a:t>Taman </a:t>
            </a:r>
            <a:r>
              <a:rPr lang="en-US" b="1" u="sng" dirty="0" err="1" smtClean="0">
                <a:solidFill>
                  <a:schemeClr val="tx1"/>
                </a:solidFill>
              </a:rPr>
              <a:t>Nasional</a:t>
            </a:r>
            <a:r>
              <a:rPr lang="en-US" b="1" u="sng" dirty="0" smtClean="0">
                <a:solidFill>
                  <a:schemeClr val="tx1"/>
                </a:solidFill>
              </a:rPr>
              <a:t> Yellowstone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/>
              <a:t> 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   Taman </a:t>
            </a:r>
            <a:r>
              <a:rPr lang="en-US" dirty="0" err="1" smtClean="0">
                <a:solidFill>
                  <a:schemeClr val="tx1"/>
                </a:solidFill>
              </a:rPr>
              <a:t>tema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persendirian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diasaskan</a:t>
            </a:r>
            <a:r>
              <a:rPr lang="en-US" dirty="0" smtClean="0">
                <a:solidFill>
                  <a:schemeClr val="tx1"/>
                </a:solidFill>
              </a:rPr>
              <a:t> oleh Ahmad Abdullah. </a:t>
            </a:r>
            <a:r>
              <a:rPr lang="en-US" dirty="0" err="1" smtClean="0">
                <a:solidFill>
                  <a:schemeClr val="tx1"/>
                </a:solidFill>
              </a:rPr>
              <a:t>Terletak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permukaan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kawah</a:t>
            </a:r>
            <a:r>
              <a:rPr lang="en-US" dirty="0" smtClean="0">
                <a:solidFill>
                  <a:schemeClr val="tx1"/>
                </a:solidFill>
              </a:rPr>
              <a:t> gunung </a:t>
            </a:r>
            <a:r>
              <a:rPr lang="en-US" dirty="0" err="1" smtClean="0">
                <a:solidFill>
                  <a:schemeClr val="tx1"/>
                </a:solidFill>
              </a:rPr>
              <a:t>berapi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aktif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Sebuah</a:t>
            </a:r>
            <a:r>
              <a:rPr lang="en-US" dirty="0" smtClean="0">
                <a:solidFill>
                  <a:schemeClr val="tx1"/>
                </a:solidFill>
              </a:rPr>
              <a:t> kawasan </a:t>
            </a:r>
            <a:r>
              <a:rPr lang="en-US" dirty="0" err="1" smtClean="0">
                <a:solidFill>
                  <a:schemeClr val="tx1"/>
                </a:solidFill>
              </a:rPr>
              <a:t>subur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indah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ditumbuhi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pokok</a:t>
            </a:r>
            <a:r>
              <a:rPr lang="en-US" dirty="0" smtClean="0">
                <a:solidFill>
                  <a:schemeClr val="tx1"/>
                </a:solidFill>
              </a:rPr>
              <a:t> dan bunga, </a:t>
            </a:r>
            <a:r>
              <a:rPr lang="en-US" dirty="0" err="1" smtClean="0">
                <a:solidFill>
                  <a:schemeClr val="tx1"/>
                </a:solidFill>
              </a:rPr>
              <a:t>serta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diidiami</a:t>
            </a:r>
            <a:r>
              <a:rPr lang="en-US" dirty="0" smtClean="0">
                <a:solidFill>
                  <a:schemeClr val="tx1"/>
                </a:solidFill>
              </a:rPr>
              <a:t> pelbagai </a:t>
            </a:r>
            <a:r>
              <a:rPr lang="en-US" dirty="0" err="1" smtClean="0">
                <a:solidFill>
                  <a:schemeClr val="tx1"/>
                </a:solidFill>
              </a:rPr>
              <a:t>spesies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haiwan</a:t>
            </a:r>
            <a:r>
              <a:rPr lang="en-US" dirty="0" smtClean="0">
                <a:solidFill>
                  <a:schemeClr val="tx1"/>
                </a:solidFill>
              </a:rPr>
              <a:t>. Juga menjadi pusat </a:t>
            </a:r>
            <a:r>
              <a:rPr lang="en-US" dirty="0" err="1" smtClean="0">
                <a:solidFill>
                  <a:schemeClr val="tx1"/>
                </a:solidFill>
              </a:rPr>
              <a:t>motivasi</a:t>
            </a:r>
            <a:r>
              <a:rPr lang="en-US" dirty="0" smtClean="0">
                <a:solidFill>
                  <a:schemeClr val="tx1"/>
                </a:solidFill>
              </a:rPr>
              <a:t> (Devils Tower)Namun, ahli </a:t>
            </a:r>
            <a:r>
              <a:rPr lang="en-US" dirty="0" err="1" smtClean="0">
                <a:solidFill>
                  <a:schemeClr val="tx1"/>
                </a:solidFill>
              </a:rPr>
              <a:t>kaji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bumi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geologi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meramalkan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letusan</a:t>
            </a:r>
            <a:r>
              <a:rPr lang="en-US" dirty="0" smtClean="0">
                <a:solidFill>
                  <a:schemeClr val="tx1"/>
                </a:solidFill>
              </a:rPr>
              <a:t> boleh berlaku </a:t>
            </a:r>
            <a:r>
              <a:rPr lang="en-US" dirty="0" err="1" smtClean="0">
                <a:solidFill>
                  <a:schemeClr val="tx1"/>
                </a:solidFill>
              </a:rPr>
              <a:t>bila-bila</a:t>
            </a:r>
            <a:r>
              <a:rPr lang="en-US" dirty="0" smtClean="0">
                <a:solidFill>
                  <a:schemeClr val="tx1"/>
                </a:solidFill>
              </a:rPr>
              <a:t> masa.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74638"/>
          </a:xfrm>
        </p:spPr>
        <p:txBody>
          <a:bodyPr/>
          <a:lstStyle/>
          <a:p>
            <a:r>
              <a:rPr lang="en-US" sz="3200" u="sng" dirty="0" smtClean="0">
                <a:solidFill>
                  <a:schemeClr val="tx1"/>
                </a:solidFill>
              </a:rPr>
              <a:t>Ruang </a:t>
            </a:r>
            <a:r>
              <a:rPr lang="en-US" sz="3200" u="sng" dirty="0" err="1" smtClean="0">
                <a:solidFill>
                  <a:schemeClr val="tx1"/>
                </a:solidFill>
              </a:rPr>
              <a:t>rahim</a:t>
            </a:r>
            <a:r>
              <a:rPr lang="en-US" sz="3200" u="sng" dirty="0" smtClean="0">
                <a:solidFill>
                  <a:schemeClr val="tx1"/>
                </a:solidFill>
              </a:rPr>
              <a:t> </a:t>
            </a:r>
            <a:r>
              <a:rPr lang="en-US" sz="3200" u="sng" dirty="0" err="1" smtClean="0">
                <a:solidFill>
                  <a:schemeClr val="tx1"/>
                </a:solidFill>
              </a:rPr>
              <a:t>kandungan</a:t>
            </a:r>
            <a:r>
              <a:rPr lang="en-US" sz="3200" u="sng" dirty="0" smtClean="0">
                <a:solidFill>
                  <a:schemeClr val="tx1"/>
                </a:solidFill>
              </a:rPr>
              <a:t> </a:t>
            </a:r>
            <a:r>
              <a:rPr lang="en-US" sz="3200" u="sng" dirty="0" err="1" smtClean="0">
                <a:solidFill>
                  <a:schemeClr val="tx1"/>
                </a:solidFill>
              </a:rPr>
              <a:t>janin</a:t>
            </a:r>
            <a:r>
              <a:rPr lang="en-US" sz="3200" u="sng" dirty="0" smtClean="0">
                <a:solidFill>
                  <a:schemeClr val="tx1"/>
                </a:solidFill>
              </a:rPr>
              <a:t> / </a:t>
            </a:r>
            <a:r>
              <a:rPr lang="en-US" sz="3200" u="sng" dirty="0" err="1" smtClean="0">
                <a:solidFill>
                  <a:schemeClr val="tx1"/>
                </a:solidFill>
              </a:rPr>
              <a:t>bayi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dirty="0" err="1" smtClean="0">
                <a:solidFill>
                  <a:schemeClr val="tx1"/>
                </a:solidFill>
              </a:rPr>
              <a:t>Hawa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menjengah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masuk</a:t>
            </a:r>
            <a:r>
              <a:rPr lang="en-US" dirty="0" smtClean="0">
                <a:solidFill>
                  <a:schemeClr val="tx1"/>
                </a:solidFill>
              </a:rPr>
              <a:t> ke dalam ruang </a:t>
            </a:r>
            <a:r>
              <a:rPr lang="en-US" dirty="0" err="1" smtClean="0">
                <a:solidFill>
                  <a:schemeClr val="tx1"/>
                </a:solidFill>
              </a:rPr>
              <a:t>tubuhnya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sendiri</a:t>
            </a:r>
            <a:r>
              <a:rPr lang="en-US" dirty="0" smtClean="0">
                <a:solidFill>
                  <a:schemeClr val="tx1"/>
                </a:solidFill>
              </a:rPr>
              <a:t>, secara </a:t>
            </a:r>
            <a:r>
              <a:rPr lang="en-US" dirty="0" err="1" smtClean="0">
                <a:solidFill>
                  <a:schemeClr val="tx1"/>
                </a:solidFill>
              </a:rPr>
              <a:t>rohani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Hawa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bertemu</a:t>
            </a:r>
            <a:r>
              <a:rPr lang="en-US" dirty="0" smtClean="0">
                <a:solidFill>
                  <a:schemeClr val="tx1"/>
                </a:solidFill>
              </a:rPr>
              <a:t> dan </a:t>
            </a:r>
            <a:r>
              <a:rPr lang="en-US" dirty="0" err="1" smtClean="0">
                <a:solidFill>
                  <a:schemeClr val="tx1"/>
                </a:solidFill>
              </a:rPr>
              <a:t>berdialog</a:t>
            </a:r>
            <a:r>
              <a:rPr lang="en-US" dirty="0" smtClean="0">
                <a:solidFill>
                  <a:schemeClr val="tx1"/>
                </a:solidFill>
              </a:rPr>
              <a:t> dengan </a:t>
            </a:r>
            <a:r>
              <a:rPr lang="en-US" dirty="0" err="1" smtClean="0">
                <a:solidFill>
                  <a:schemeClr val="tx1"/>
                </a:solidFill>
              </a:rPr>
              <a:t>janin</a:t>
            </a:r>
            <a:r>
              <a:rPr lang="en-US" dirty="0" smtClean="0">
                <a:solidFill>
                  <a:schemeClr val="tx1"/>
                </a:solidFill>
              </a:rPr>
              <a:t> yang dia </a:t>
            </a:r>
            <a:r>
              <a:rPr lang="en-US" dirty="0" err="1" smtClean="0">
                <a:solidFill>
                  <a:schemeClr val="tx1"/>
                </a:solidFill>
              </a:rPr>
              <a:t>kandung</a:t>
            </a:r>
            <a:r>
              <a:rPr lang="en-US" dirty="0" smtClean="0">
                <a:solidFill>
                  <a:schemeClr val="tx1"/>
                </a:solidFill>
              </a:rPr>
              <a:t>. Di situ </a:t>
            </a:r>
            <a:r>
              <a:rPr lang="en-US" dirty="0" err="1" smtClean="0">
                <a:solidFill>
                  <a:schemeClr val="tx1"/>
                </a:solidFill>
              </a:rPr>
              <a:t>Hawa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terperangah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tercengang</a:t>
            </a:r>
            <a:r>
              <a:rPr lang="en-US" dirty="0" smtClean="0">
                <a:solidFill>
                  <a:schemeClr val="tx1"/>
                </a:solidFill>
              </a:rPr>
              <a:t>, tidak dapat </a:t>
            </a:r>
            <a:r>
              <a:rPr lang="en-US" dirty="0" err="1" smtClean="0">
                <a:solidFill>
                  <a:schemeClr val="tx1"/>
                </a:solidFill>
              </a:rPr>
              <a:t>berkata</a:t>
            </a:r>
            <a:r>
              <a:rPr lang="en-US" dirty="0" smtClean="0">
                <a:solidFill>
                  <a:schemeClr val="tx1"/>
                </a:solidFill>
              </a:rPr>
              <a:t>-kata, </a:t>
            </a:r>
            <a:r>
              <a:rPr lang="en-US" dirty="0" err="1" smtClean="0">
                <a:solidFill>
                  <a:schemeClr val="tx1"/>
                </a:solidFill>
              </a:rPr>
              <a:t>payah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i="1" dirty="0" smtClean="0">
                <a:solidFill>
                  <a:schemeClr val="tx1"/>
                </a:solidFill>
              </a:rPr>
              <a:t>Ibid</a:t>
            </a:r>
            <a:r>
              <a:rPr lang="en-US" dirty="0" smtClean="0">
                <a:solidFill>
                  <a:schemeClr val="tx1"/>
                </a:solidFill>
              </a:rPr>
              <a:t>, 55) dengan </a:t>
            </a:r>
            <a:r>
              <a:rPr lang="en-US" dirty="0" err="1" smtClean="0">
                <a:solidFill>
                  <a:schemeClr val="tx1"/>
                </a:solidFill>
              </a:rPr>
              <a:t>hujah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janin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walaupun</a:t>
            </a:r>
            <a:r>
              <a:rPr lang="en-US" dirty="0" smtClean="0">
                <a:solidFill>
                  <a:schemeClr val="tx1"/>
                </a:solidFill>
              </a:rPr>
              <a:t> dengan sang </a:t>
            </a:r>
            <a:r>
              <a:rPr lang="en-US" dirty="0" err="1" smtClean="0">
                <a:solidFill>
                  <a:schemeClr val="tx1"/>
                </a:solidFill>
              </a:rPr>
              <a:t>suami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Hawa</a:t>
            </a:r>
            <a:r>
              <a:rPr lang="en-US" dirty="0" smtClean="0">
                <a:solidFill>
                  <a:schemeClr val="tx1"/>
                </a:solidFill>
              </a:rPr>
              <a:t> masih </a:t>
            </a:r>
            <a:r>
              <a:rPr lang="en-US" dirty="0" err="1" smtClean="0">
                <a:solidFill>
                  <a:schemeClr val="tx1"/>
                </a:solidFill>
              </a:rPr>
              <a:t>enggan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mengalah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Nilai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murni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86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u="sng" dirty="0" smtClean="0">
                <a:solidFill>
                  <a:schemeClr val="tx1"/>
                </a:solidFill>
                <a:latin typeface="Arial Black" pitchFamily="34" charset="0"/>
              </a:rPr>
              <a:t>     Ketegasan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tetap tidak mahu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berganjak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daripada Yellowstone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walaupun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tahu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akan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risiko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itu</a:t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</a:rPr>
              <a:t>Kesabaran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:  Adam sanggup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bertahan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dengan sikap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degil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enggan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berpindah ke Malaysia</a:t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</a:rPr>
              <a:t>Kebijaksanaan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:  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Janin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dalam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kandungan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berjaya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menangkis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hujah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yang lebih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dipengaruhi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emosi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</a:rPr>
              <a:t>Rasional</a:t>
            </a:r>
            <a:r>
              <a:rPr lang="en-US" u="sng" dirty="0" smtClean="0">
                <a:solidFill>
                  <a:schemeClr val="tx1"/>
                </a:solidFill>
                <a:latin typeface="Arial Black" pitchFamily="34" charset="0"/>
              </a:rPr>
              <a:t> / 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</a:rPr>
              <a:t>berpandangan</a:t>
            </a:r>
            <a:r>
              <a:rPr lang="en-US" u="sng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</a:rPr>
              <a:t>jauh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Janin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dapat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mengaitkan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hasil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bumi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di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Amerika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dengan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pembiayaan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negara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haram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Yahudi</a:t>
            </a:r>
            <a:endParaRPr lang="en-US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u="sng" dirty="0" smtClean="0">
                <a:solidFill>
                  <a:schemeClr val="tx1"/>
                </a:solidFill>
                <a:latin typeface="Arial Black" pitchFamily="34" charset="0"/>
              </a:rPr>
              <a:t>Kasih sayang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: 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menyayangi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harta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warisan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, tetapi dia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disedarkan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oleh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janin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bahawa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kesinambungan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keturunan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lebih utama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</a:rPr>
              <a:t>Ketaatan</a:t>
            </a:r>
            <a:r>
              <a:rPr lang="en-US" u="sng" dirty="0" smtClean="0">
                <a:solidFill>
                  <a:schemeClr val="tx1"/>
                </a:solidFill>
                <a:latin typeface="Arial Black" pitchFamily="34" charset="0"/>
              </a:rPr>
              <a:t> / 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</a:rPr>
              <a:t>kepatuhan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: 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Janin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menggesa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akur akan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pujukan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Adam untuk kembali ke Malaysia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524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Pengajaran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86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   Kita 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hendaklah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tegas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dalam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pendirian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Kita hendaklah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sabar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dengan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kerenah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ahli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keluarga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Kita hendaklah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bijak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dalam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berhujah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Kita hendaklah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rasional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/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berpandangan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jauh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dalam membuat keputusan / tindakan</a:t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Kita hendaklah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berkasih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sayang dalam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keluarga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Kita hendaklah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patuh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/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taat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kepada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suami</a:t>
            </a:r>
            <a:r>
              <a:rPr lang="en-US" sz="3500" u="sng" dirty="0" err="1" smtClean="0">
                <a:solidFill>
                  <a:schemeClr val="tx1"/>
                </a:solidFill>
                <a:latin typeface="Arial Black" pitchFamily="34" charset="0"/>
              </a:rPr>
              <a:t>Ketegasan</a:t>
            </a:r>
            <a:r>
              <a:rPr lang="en-US" sz="3500" u="sng" dirty="0" smtClean="0">
                <a:solidFill>
                  <a:schemeClr val="tx1"/>
                </a:solidFill>
                <a:latin typeface="Arial Black" pitchFamily="34" charset="0"/>
              </a:rPr>
              <a:t> dalam </a:t>
            </a:r>
            <a:r>
              <a:rPr lang="en-US" sz="3500" u="sng" dirty="0" err="1" smtClean="0">
                <a:solidFill>
                  <a:schemeClr val="tx1"/>
                </a:solidFill>
                <a:latin typeface="Arial Black" pitchFamily="34" charset="0"/>
              </a:rPr>
              <a:t>menyatakan</a:t>
            </a:r>
            <a:r>
              <a:rPr lang="en-US" sz="3500" u="sng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500" u="sng" dirty="0" err="1" smtClean="0">
                <a:solidFill>
                  <a:schemeClr val="tx1"/>
                </a:solidFill>
                <a:latin typeface="Arial Black" pitchFamily="34" charset="0"/>
              </a:rPr>
              <a:t>pendirian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: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tetap tidak mahu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berganjak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daripada Yellowstone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walaupun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tahu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akan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risiko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  <a:latin typeface="Arial Black" pitchFamily="34" charset="0"/>
              </a:rPr>
              <a:t>tempat</a:t>
            </a:r>
            <a:r>
              <a:rPr lang="en-US" sz="3500" dirty="0" smtClean="0">
                <a:solidFill>
                  <a:schemeClr val="tx1"/>
                </a:solidFill>
                <a:latin typeface="Arial Black" pitchFamily="34" charset="0"/>
              </a:rPr>
              <a:t> itu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Tugasan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5600" i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just">
              <a:buNone/>
            </a:pP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Baca </a:t>
            </a: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petikan di bawah dengan </a:t>
            </a:r>
            <a:r>
              <a:rPr lang="en-US" sz="5600" i="1" dirty="0" err="1" smtClean="0">
                <a:solidFill>
                  <a:schemeClr val="tx1"/>
                </a:solidFill>
                <a:latin typeface="Arial Black" pitchFamily="34" charset="0"/>
              </a:rPr>
              <a:t>teliti</a:t>
            </a: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5600" i="1" dirty="0" err="1" smtClean="0">
                <a:solidFill>
                  <a:schemeClr val="tx1"/>
                </a:solidFill>
                <a:latin typeface="Arial Black" pitchFamily="34" charset="0"/>
              </a:rPr>
              <a:t>kemudian</a:t>
            </a: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i="1" dirty="0" err="1" smtClean="0">
                <a:solidFill>
                  <a:schemeClr val="tx1"/>
                </a:solidFill>
                <a:latin typeface="Arial Black" pitchFamily="34" charset="0"/>
              </a:rPr>
              <a:t>jawab</a:t>
            </a: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 soalan-soalan </a:t>
            </a:r>
            <a:r>
              <a:rPr lang="en-US" sz="5600" i="1" dirty="0" err="1" smtClean="0">
                <a:solidFill>
                  <a:schemeClr val="tx1"/>
                </a:solidFill>
                <a:latin typeface="Arial Black" pitchFamily="34" charset="0"/>
              </a:rPr>
              <a:t>berikutnya</a:t>
            </a: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. </a:t>
            </a:r>
          </a:p>
          <a:p>
            <a:pPr algn="just">
              <a:buNone/>
            </a:pP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	</a:t>
            </a: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	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"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Nendamu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berpesan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tetap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teguhlah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di Yellowstone,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jaga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sayap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niaga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waisan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berzaman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 </a:t>
            </a:r>
            <a:r>
              <a:rPr lang="en-US" sz="5600" i="1" dirty="0" err="1" smtClean="0">
                <a:solidFill>
                  <a:schemeClr val="tx1"/>
                </a:solidFill>
                <a:latin typeface="Arial Black" pitchFamily="34" charset="0"/>
              </a:rPr>
              <a:t>Akauntabiliti</a:t>
            </a: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i="1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di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sini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Moyang-poyangmu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Ahmad Abdullah dan Maria Cruz Abdullah, bermula dengan chalet di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pinggir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jalan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menuju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Gibbon Waterfall,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kemudian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merebut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ruang di Canyon Village, Mammoth Hot Springs, Jackson City, Hayden Valley ... 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</a:t>
            </a:r>
          </a:p>
          <a:p>
            <a:pPr algn="just">
              <a:buNone/>
            </a:pP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merebut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ruang di Devils Tower, begitu banyak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khidmat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yang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tawarkan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hingga kepada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kursus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motivasi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musim bunga.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Peserta-peserta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rata-rata orang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putih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dimotivasikan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oleh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keturunan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Melayu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Ahmad Abdullah. Cukup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membanggakan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.“</a:t>
            </a:r>
          </a:p>
          <a:p>
            <a:pPr>
              <a:buNone/>
            </a:pP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Dia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dimercupi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bahagia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menerima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pujian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anakanda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Tapi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patuhilah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pujukan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ayahanda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Kembalilah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ke Malaysia."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"Perusahaan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turun-temurun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di Yellowstone ini?"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boleh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usahakan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yang lain, di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tempat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lain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meski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cabaran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tentangannya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berbeza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Kenapa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masih mahu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alirkan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keuntungan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ke dalam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peti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negara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angkuh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itu?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Bukankah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dolar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itu digunakan untuk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membiayai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Israel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memusnahkan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negara-negara Islam.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i="1" dirty="0" err="1" smtClean="0">
                <a:solidFill>
                  <a:schemeClr val="tx1"/>
                </a:solidFill>
                <a:latin typeface="Arial Black" pitchFamily="34" charset="0"/>
              </a:rPr>
              <a:t>membiayai</a:t>
            </a:r>
            <a:r>
              <a:rPr lang="en-US" sz="5600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i="1" dirty="0" err="1" smtClean="0">
                <a:solidFill>
                  <a:schemeClr val="tx1"/>
                </a:solidFill>
                <a:latin typeface="Arial Black" pitchFamily="34" charset="0"/>
              </a:rPr>
              <a:t>penumpasan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saudara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seagama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sendiri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!" Dia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terdiam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menerima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bangkangan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anaknya. 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"Yellowstone akan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meledakkan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kemarahannya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."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Lari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dari Yellowstone belum pasti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selamat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."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Kenapa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? Kerana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jangkaan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geologis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bahawa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letupan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itu akan menyebabkan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suhu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dunia tidak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tentu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hala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?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Awan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debu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tebal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menghalang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pancaran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matahari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ke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bumi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? Hujan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asid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akan melanda dunia?"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Dia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terperangah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menerima soalan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bertalu-talu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"Siapa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tahu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kita antara yang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bakal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selamat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daripada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bahana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hujan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asid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?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Benar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kata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ayahanda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lari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daripada satu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takdir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untuk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mendepani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takdir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yang lain adalah satu usaha. Allah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menggesa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umatnya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berikhtiar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 Kalau Ahmad Abdullah masih hidup,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barangkali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dia akan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memberitahu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bonda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."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Beritahu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apa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?"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"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Selamatkan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keturunan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 Ahmad Abdullah."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        Dia </a:t>
            </a:r>
            <a:r>
              <a:rPr lang="en-US" sz="5600" dirty="0" err="1" smtClean="0">
                <a:solidFill>
                  <a:schemeClr val="tx1"/>
                </a:solidFill>
                <a:latin typeface="Arial Black" pitchFamily="34" charset="0"/>
              </a:rPr>
              <a:t>tertampar</a:t>
            </a:r>
            <a: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  <a:t>.</a:t>
            </a:r>
            <a:br>
              <a:rPr lang="en-US" sz="5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Soalan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   Berikan maksud </a:t>
            </a:r>
            <a:r>
              <a:rPr lang="en-US" i="1" dirty="0" err="1" smtClean="0">
                <a:solidFill>
                  <a:schemeClr val="tx1"/>
                </a:solidFill>
              </a:rPr>
              <a:t>membiayai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penumpasan</a:t>
            </a:r>
            <a:r>
              <a:rPr lang="en-US" dirty="0" smtClean="0">
                <a:solidFill>
                  <a:schemeClr val="tx1"/>
                </a:solidFill>
              </a:rPr>
              <a:t>.     (2 </a:t>
            </a:r>
            <a:r>
              <a:rPr lang="en-US" i="1" dirty="0" err="1" smtClean="0">
                <a:solidFill>
                  <a:schemeClr val="tx1"/>
                </a:solidFill>
              </a:rPr>
              <a:t>markah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ii)   Apakah </a:t>
            </a:r>
            <a:r>
              <a:rPr lang="en-US" dirty="0" err="1" smtClean="0">
                <a:solidFill>
                  <a:schemeClr val="tx1"/>
                </a:solidFill>
              </a:rPr>
              <a:t>hujah-hujah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anak yang </a:t>
            </a:r>
            <a:r>
              <a:rPr lang="en-US" dirty="0" err="1" smtClean="0">
                <a:solidFill>
                  <a:schemeClr val="tx1"/>
                </a:solidFill>
              </a:rPr>
              <a:t>menyokong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ayahandanya</a:t>
            </a:r>
            <a:r>
              <a:rPr lang="en-US" dirty="0" smtClean="0">
                <a:solidFill>
                  <a:schemeClr val="tx1"/>
                </a:solidFill>
              </a:rPr>
              <a:t>?    (3 </a:t>
            </a:r>
            <a:r>
              <a:rPr lang="en-US" i="1" dirty="0" err="1" smtClean="0">
                <a:solidFill>
                  <a:schemeClr val="tx1"/>
                </a:solidFill>
              </a:rPr>
              <a:t>markah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iii)  Pada </a:t>
            </a:r>
            <a:r>
              <a:rPr lang="en-US" dirty="0" err="1" smtClean="0">
                <a:solidFill>
                  <a:schemeClr val="tx1"/>
                </a:solidFill>
              </a:rPr>
              <a:t>pendapat</a:t>
            </a:r>
            <a:r>
              <a:rPr lang="en-US" dirty="0" smtClean="0">
                <a:solidFill>
                  <a:schemeClr val="tx1"/>
                </a:solidFill>
              </a:rPr>
              <a:t> anda, </a:t>
            </a:r>
            <a:r>
              <a:rPr lang="en-US" dirty="0" err="1" smtClean="0">
                <a:solidFill>
                  <a:schemeClr val="tx1"/>
                </a:solidFill>
              </a:rPr>
              <a:t>mengapakah</a:t>
            </a:r>
            <a:r>
              <a:rPr lang="en-US" dirty="0" smtClean="0">
                <a:solidFill>
                  <a:schemeClr val="tx1"/>
                </a:solidFill>
              </a:rPr>
              <a:t> kita harus </a:t>
            </a:r>
            <a:r>
              <a:rPr lang="en-US" dirty="0" err="1" smtClean="0">
                <a:solidFill>
                  <a:schemeClr val="tx1"/>
                </a:solidFill>
              </a:rPr>
              <a:t>mengambil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pendapat</a:t>
            </a:r>
            <a:r>
              <a:rPr lang="en-US" dirty="0" smtClean="0">
                <a:solidFill>
                  <a:schemeClr val="tx1"/>
                </a:solidFill>
              </a:rPr>
              <a:t> orang lain sebelum membuat sesuatu keputusan dan tindakan?   (3 </a:t>
            </a:r>
            <a:r>
              <a:rPr lang="en-US" i="1" dirty="0" err="1" smtClean="0">
                <a:solidFill>
                  <a:schemeClr val="tx1"/>
                </a:solidFill>
              </a:rPr>
              <a:t>markah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iv)   </a:t>
            </a:r>
            <a:r>
              <a:rPr lang="en-US" dirty="0" err="1" smtClean="0">
                <a:solidFill>
                  <a:schemeClr val="tx1"/>
                </a:solidFill>
              </a:rPr>
              <a:t>Jelaskan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satu</a:t>
            </a:r>
            <a:r>
              <a:rPr lang="en-US" dirty="0" smtClean="0">
                <a:solidFill>
                  <a:schemeClr val="tx1"/>
                </a:solidFill>
              </a:rPr>
              <a:t>  </a:t>
            </a:r>
            <a:r>
              <a:rPr lang="en-US" dirty="0" err="1" smtClean="0">
                <a:solidFill>
                  <a:schemeClr val="tx1"/>
                </a:solidFill>
              </a:rPr>
              <a:t>pengajaran</a:t>
            </a:r>
            <a:r>
              <a:rPr lang="en-US" dirty="0" smtClean="0">
                <a:solidFill>
                  <a:schemeClr val="tx1"/>
                </a:solidFill>
              </a:rPr>
              <a:t> daripada petikan dan </a:t>
            </a:r>
            <a:r>
              <a:rPr lang="en-US" b="1" dirty="0" smtClean="0">
                <a:solidFill>
                  <a:schemeClr val="tx1"/>
                </a:solidFill>
              </a:rPr>
              <a:t>satu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pengajaran</a:t>
            </a:r>
            <a:r>
              <a:rPr lang="en-US" dirty="0" smtClean="0">
                <a:solidFill>
                  <a:schemeClr val="tx1"/>
                </a:solidFill>
              </a:rPr>
              <a:t> daripada </a:t>
            </a:r>
            <a:r>
              <a:rPr lang="en-US" dirty="0" err="1" smtClean="0">
                <a:solidFill>
                  <a:schemeClr val="tx1"/>
                </a:solidFill>
              </a:rPr>
              <a:t>cerpen</a:t>
            </a:r>
            <a:r>
              <a:rPr lang="en-US" dirty="0" smtClean="0">
                <a:solidFill>
                  <a:schemeClr val="tx1"/>
                </a:solidFill>
              </a:rPr>
              <a:t>.   (4 </a:t>
            </a:r>
            <a:r>
              <a:rPr lang="en-US" i="1" dirty="0" err="1" smtClean="0">
                <a:solidFill>
                  <a:schemeClr val="tx1"/>
                </a:solidFill>
              </a:rPr>
              <a:t>markah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Analisis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Tugasan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   Aras soalan: petikan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     </a:t>
            </a:r>
            <a:r>
              <a:rPr lang="en-US" dirty="0" err="1" smtClean="0">
                <a:solidFill>
                  <a:schemeClr val="tx1"/>
                </a:solidFill>
              </a:rPr>
              <a:t>Tumpuan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tugasan</a:t>
            </a:r>
            <a:r>
              <a:rPr lang="en-US" dirty="0" smtClean="0">
                <a:solidFill>
                  <a:schemeClr val="tx1"/>
                </a:solidFill>
              </a:rPr>
              <a:t>:  maksud rangkai kata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     </a:t>
            </a:r>
            <a:r>
              <a:rPr lang="en-US" dirty="0" err="1" smtClean="0">
                <a:solidFill>
                  <a:schemeClr val="tx1"/>
                </a:solidFill>
              </a:rPr>
              <a:t>Keperluan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huraian</a:t>
            </a:r>
            <a:r>
              <a:rPr lang="en-US" dirty="0" smtClean="0">
                <a:solidFill>
                  <a:schemeClr val="tx1"/>
                </a:solidFill>
              </a:rPr>
              <a:t>:  tiada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ii)  Aras soalan:  petikan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     </a:t>
            </a:r>
            <a:r>
              <a:rPr lang="en-US" dirty="0" err="1" smtClean="0">
                <a:solidFill>
                  <a:schemeClr val="tx1"/>
                </a:solidFill>
              </a:rPr>
              <a:t>Tumpuan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tugasan</a:t>
            </a:r>
            <a:r>
              <a:rPr lang="en-US" dirty="0" smtClean="0">
                <a:solidFill>
                  <a:schemeClr val="tx1"/>
                </a:solidFill>
              </a:rPr>
              <a:t>:  </a:t>
            </a:r>
            <a:r>
              <a:rPr lang="en-US" dirty="0" err="1" smtClean="0">
                <a:solidFill>
                  <a:schemeClr val="tx1"/>
                </a:solidFill>
              </a:rPr>
              <a:t>hujah-hujah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anak  (2 </a:t>
            </a:r>
            <a:r>
              <a:rPr lang="en-US" dirty="0" err="1" smtClean="0">
                <a:solidFill>
                  <a:schemeClr val="tx1"/>
                </a:solidFill>
              </a:rPr>
              <a:t>isi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     </a:t>
            </a:r>
            <a:r>
              <a:rPr lang="en-US" dirty="0" err="1" smtClean="0">
                <a:solidFill>
                  <a:schemeClr val="tx1"/>
                </a:solidFill>
              </a:rPr>
              <a:t>Keperluan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huraian</a:t>
            </a:r>
            <a:r>
              <a:rPr lang="en-US" dirty="0" smtClean="0">
                <a:solidFill>
                  <a:schemeClr val="tx1"/>
                </a:solidFill>
              </a:rPr>
              <a:t>:  tiada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iii)  Aras soalan:  </a:t>
            </a:r>
            <a:r>
              <a:rPr lang="en-US" dirty="0" err="1" smtClean="0">
                <a:solidFill>
                  <a:schemeClr val="tx1"/>
                </a:solidFill>
              </a:rPr>
              <a:t>kbkk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      </a:t>
            </a:r>
            <a:r>
              <a:rPr lang="en-US" dirty="0" err="1" smtClean="0">
                <a:solidFill>
                  <a:schemeClr val="tx1"/>
                </a:solidFill>
              </a:rPr>
              <a:t>Tumpuan</a:t>
            </a:r>
            <a:r>
              <a:rPr lang="en-US" dirty="0" smtClean="0">
                <a:solidFill>
                  <a:schemeClr val="tx1"/>
                </a:solidFill>
              </a:rPr>
              <a:t> soalan:  </a:t>
            </a:r>
            <a:r>
              <a:rPr lang="en-US" dirty="0" err="1" smtClean="0">
                <a:solidFill>
                  <a:schemeClr val="tx1"/>
                </a:solidFill>
              </a:rPr>
              <a:t>sebab-sebab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mengambil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pendapat</a:t>
            </a:r>
            <a:r>
              <a:rPr lang="en-US" dirty="0" smtClean="0">
                <a:solidFill>
                  <a:schemeClr val="tx1"/>
                </a:solidFill>
              </a:rPr>
              <a:t> orang lain  (2 </a:t>
            </a:r>
            <a:r>
              <a:rPr lang="en-US" dirty="0" err="1" smtClean="0">
                <a:solidFill>
                  <a:schemeClr val="tx1"/>
                </a:solidFill>
              </a:rPr>
              <a:t>isi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      </a:t>
            </a:r>
            <a:r>
              <a:rPr lang="en-US" dirty="0" err="1" smtClean="0">
                <a:solidFill>
                  <a:schemeClr val="tx1"/>
                </a:solidFill>
              </a:rPr>
              <a:t>Keperluan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huraian</a:t>
            </a:r>
            <a:r>
              <a:rPr lang="en-US" dirty="0" smtClean="0">
                <a:solidFill>
                  <a:schemeClr val="tx1"/>
                </a:solidFill>
              </a:rPr>
              <a:t>:  tiada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iv)   Aras soalan:  </a:t>
            </a:r>
            <a:r>
              <a:rPr lang="en-US" dirty="0" err="1" smtClean="0">
                <a:solidFill>
                  <a:schemeClr val="tx1"/>
                </a:solidFill>
              </a:rPr>
              <a:t>komsas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       </a:t>
            </a:r>
            <a:r>
              <a:rPr lang="en-US" dirty="0" err="1" smtClean="0">
                <a:solidFill>
                  <a:schemeClr val="tx1"/>
                </a:solidFill>
              </a:rPr>
              <a:t>Tumpuan</a:t>
            </a:r>
            <a:r>
              <a:rPr lang="en-US" dirty="0" smtClean="0">
                <a:solidFill>
                  <a:schemeClr val="tx1"/>
                </a:solidFill>
              </a:rPr>
              <a:t> soalan:  </a:t>
            </a:r>
            <a:r>
              <a:rPr lang="en-US" dirty="0" err="1" smtClean="0">
                <a:solidFill>
                  <a:schemeClr val="tx1"/>
                </a:solidFill>
              </a:rPr>
              <a:t>pengajaran</a:t>
            </a:r>
            <a:r>
              <a:rPr lang="en-US" dirty="0" smtClean="0">
                <a:solidFill>
                  <a:schemeClr val="tx1"/>
                </a:solidFill>
              </a:rPr>
              <a:t> (masing-masing satu daripada petikan, satu daripada </a:t>
            </a:r>
            <a:r>
              <a:rPr lang="en-US" dirty="0" err="1" smtClean="0">
                <a:solidFill>
                  <a:schemeClr val="tx1"/>
                </a:solidFill>
              </a:rPr>
              <a:t>cerpen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       </a:t>
            </a:r>
            <a:r>
              <a:rPr lang="en-US" dirty="0" err="1" smtClean="0">
                <a:solidFill>
                  <a:schemeClr val="tx1"/>
                </a:solidFill>
              </a:rPr>
              <a:t>Keperluan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huraian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ya</a:t>
            </a:r>
            <a:r>
              <a:rPr lang="en-US" dirty="0" smtClean="0">
                <a:solidFill>
                  <a:schemeClr val="tx1"/>
                </a:solidFill>
              </a:rPr>
              <a:t>, menerusi </a:t>
            </a:r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peristiwa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Jawapan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Cadangan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486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  </a:t>
            </a:r>
            <a:r>
              <a:rPr lang="en-US" dirty="0" err="1" smtClean="0">
                <a:solidFill>
                  <a:schemeClr val="tx1"/>
                </a:solidFill>
              </a:rPr>
              <a:t>Maksudnya</a:t>
            </a:r>
            <a:r>
              <a:rPr lang="en-US" dirty="0" smtClean="0">
                <a:solidFill>
                  <a:schemeClr val="tx1"/>
                </a:solidFill>
              </a:rPr>
              <a:t> ialah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menyumbang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perbelanjaan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kemusnahan</a:t>
            </a:r>
            <a:r>
              <a:rPr lang="en-US" u="sng" dirty="0" smtClean="0">
                <a:solidFill>
                  <a:schemeClr val="tx1"/>
                </a:solidFill>
              </a:rPr>
              <a:t> / </a:t>
            </a:r>
            <a:r>
              <a:rPr lang="en-US" u="sng" dirty="0" err="1" smtClean="0">
                <a:solidFill>
                  <a:schemeClr val="tx1"/>
                </a:solidFill>
              </a:rPr>
              <a:t>kekalahan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ii)  </a:t>
            </a:r>
            <a:r>
              <a:rPr lang="en-US" dirty="0" err="1" smtClean="0">
                <a:solidFill>
                  <a:schemeClr val="tx1"/>
                </a:solidFill>
              </a:rPr>
              <a:t>Hujah-hujah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anak ialah </a:t>
            </a:r>
            <a:r>
              <a:rPr lang="en-US" u="sng" dirty="0" err="1" smtClean="0">
                <a:solidFill>
                  <a:schemeClr val="tx1"/>
                </a:solidFill>
              </a:rPr>
              <a:t>lari</a:t>
            </a:r>
            <a:r>
              <a:rPr lang="en-US" u="sng" dirty="0" smtClean="0">
                <a:solidFill>
                  <a:schemeClr val="tx1"/>
                </a:solidFill>
              </a:rPr>
              <a:t> daripada satu </a:t>
            </a:r>
            <a:r>
              <a:rPr lang="en-US" u="sng" dirty="0" err="1" smtClean="0">
                <a:solidFill>
                  <a:schemeClr val="tx1"/>
                </a:solidFill>
              </a:rPr>
              <a:t>takdir</a:t>
            </a:r>
            <a:r>
              <a:rPr lang="en-US" u="sng" dirty="0" smtClean="0">
                <a:solidFill>
                  <a:schemeClr val="tx1"/>
                </a:solidFill>
              </a:rPr>
              <a:t> untuk </a:t>
            </a:r>
            <a:r>
              <a:rPr lang="en-US" u="sng" dirty="0" err="1" smtClean="0">
                <a:solidFill>
                  <a:schemeClr val="tx1"/>
                </a:solidFill>
              </a:rPr>
              <a:t>mendepani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takdir</a:t>
            </a:r>
            <a:r>
              <a:rPr lang="en-US" u="sng" dirty="0" smtClean="0">
                <a:solidFill>
                  <a:schemeClr val="tx1"/>
                </a:solidFill>
              </a:rPr>
              <a:t> yang lain adalah satu usaha. Allah </a:t>
            </a:r>
            <a:r>
              <a:rPr lang="en-US" u="sng" dirty="0" err="1" smtClean="0">
                <a:solidFill>
                  <a:schemeClr val="tx1"/>
                </a:solidFill>
              </a:rPr>
              <a:t>menggesa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umatnya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berikhtiar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iii)  Pada </a:t>
            </a:r>
            <a:r>
              <a:rPr lang="en-US" dirty="0" err="1" smtClean="0">
                <a:solidFill>
                  <a:schemeClr val="tx1"/>
                </a:solidFill>
              </a:rPr>
              <a:t>pendapat</a:t>
            </a:r>
            <a:r>
              <a:rPr lang="en-US" dirty="0" smtClean="0">
                <a:solidFill>
                  <a:schemeClr val="tx1"/>
                </a:solidFill>
              </a:rPr>
              <a:t> saya, kita harus </a:t>
            </a:r>
            <a:r>
              <a:rPr lang="en-US" dirty="0" err="1" smtClean="0">
                <a:solidFill>
                  <a:schemeClr val="tx1"/>
                </a:solidFill>
              </a:rPr>
              <a:t>mengambil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pendapat</a:t>
            </a:r>
            <a:r>
              <a:rPr lang="en-US" dirty="0" smtClean="0">
                <a:solidFill>
                  <a:schemeClr val="tx1"/>
                </a:solidFill>
              </a:rPr>
              <a:t> orang lain </a:t>
            </a:r>
            <a:r>
              <a:rPr lang="en-US" u="sng" dirty="0" smtClean="0">
                <a:solidFill>
                  <a:schemeClr val="tx1"/>
                </a:solidFill>
              </a:rPr>
              <a:t>untuk membuat </a:t>
            </a:r>
            <a:r>
              <a:rPr lang="en-US" u="sng" dirty="0" err="1" smtClean="0">
                <a:solidFill>
                  <a:schemeClr val="tx1"/>
                </a:solidFill>
              </a:rPr>
              <a:t>perbandingan</a:t>
            </a:r>
            <a:r>
              <a:rPr lang="en-US" u="sng" dirty="0" smtClean="0">
                <a:solidFill>
                  <a:schemeClr val="tx1"/>
                </a:solidFill>
              </a:rPr>
              <a:t> dan untuk memperoleh </a:t>
            </a:r>
            <a:r>
              <a:rPr lang="en-US" u="sng" dirty="0" err="1" smtClean="0">
                <a:solidFill>
                  <a:schemeClr val="tx1"/>
                </a:solidFill>
              </a:rPr>
              <a:t>maklumat</a:t>
            </a:r>
            <a:r>
              <a:rPr lang="en-US" u="sng" dirty="0" smtClean="0">
                <a:solidFill>
                  <a:schemeClr val="tx1"/>
                </a:solidFill>
              </a:rPr>
              <a:t> yang lebih </a:t>
            </a:r>
            <a:r>
              <a:rPr lang="en-US" u="sng" dirty="0" err="1" smtClean="0">
                <a:solidFill>
                  <a:schemeClr val="tx1"/>
                </a:solidFill>
              </a:rPr>
              <a:t>tepat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iv)   </a:t>
            </a:r>
            <a:r>
              <a:rPr lang="en-US" dirty="0" err="1" smtClean="0">
                <a:solidFill>
                  <a:schemeClr val="tx1"/>
                </a:solidFill>
              </a:rPr>
              <a:t>Pengajaran</a:t>
            </a:r>
            <a:r>
              <a:rPr lang="en-US" dirty="0" smtClean="0">
                <a:solidFill>
                  <a:schemeClr val="tx1"/>
                </a:solidFill>
              </a:rPr>
              <a:t> daripada petikan ialah kita hendaklah </a:t>
            </a:r>
            <a:r>
              <a:rPr lang="en-US" dirty="0" err="1" smtClean="0">
                <a:solidFill>
                  <a:schemeClr val="tx1"/>
                </a:solidFill>
              </a:rPr>
              <a:t>bijak</a:t>
            </a:r>
            <a:r>
              <a:rPr lang="en-US" dirty="0" smtClean="0">
                <a:solidFill>
                  <a:schemeClr val="tx1"/>
                </a:solidFill>
              </a:rPr>
              <a:t> dalam </a:t>
            </a:r>
            <a:r>
              <a:rPr lang="en-US" dirty="0" err="1" smtClean="0">
                <a:solidFill>
                  <a:schemeClr val="tx1"/>
                </a:solidFill>
              </a:rPr>
              <a:t>berhujah</a:t>
            </a:r>
            <a:r>
              <a:rPr lang="en-US" dirty="0" smtClean="0">
                <a:solidFill>
                  <a:schemeClr val="tx1"/>
                </a:solidFill>
              </a:rPr>
              <a:t>. Si anak berjaya </a:t>
            </a:r>
            <a:r>
              <a:rPr lang="en-US" dirty="0" err="1" smtClean="0">
                <a:solidFill>
                  <a:schemeClr val="tx1"/>
                </a:solidFill>
              </a:rPr>
              <a:t>meyakinkan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bondanya</a:t>
            </a:r>
            <a:r>
              <a:rPr lang="en-US" dirty="0" smtClean="0">
                <a:solidFill>
                  <a:schemeClr val="tx1"/>
                </a:solidFill>
              </a:rPr>
              <a:t> bahawa usaha perniagaan boleh dilakukan di </a:t>
            </a:r>
            <a:r>
              <a:rPr lang="en-US" dirty="0" err="1" smtClean="0">
                <a:solidFill>
                  <a:schemeClr val="tx1"/>
                </a:solidFill>
              </a:rPr>
              <a:t>tempat</a:t>
            </a:r>
            <a:r>
              <a:rPr lang="en-US" dirty="0" smtClean="0">
                <a:solidFill>
                  <a:schemeClr val="tx1"/>
                </a:solidFill>
              </a:rPr>
              <a:t> lain. </a:t>
            </a:r>
            <a:r>
              <a:rPr lang="en-US" dirty="0" err="1" smtClean="0">
                <a:solidFill>
                  <a:schemeClr val="tx1"/>
                </a:solidFill>
              </a:rPr>
              <a:t>Pengajaran</a:t>
            </a:r>
            <a:r>
              <a:rPr lang="en-US" dirty="0" smtClean="0">
                <a:solidFill>
                  <a:schemeClr val="tx1"/>
                </a:solidFill>
              </a:rPr>
              <a:t> daripada </a:t>
            </a:r>
            <a:r>
              <a:rPr lang="en-US" dirty="0" err="1" smtClean="0">
                <a:solidFill>
                  <a:schemeClr val="tx1"/>
                </a:solidFill>
              </a:rPr>
              <a:t>cerpen</a:t>
            </a:r>
            <a:r>
              <a:rPr lang="en-US" dirty="0" smtClean="0">
                <a:solidFill>
                  <a:schemeClr val="tx1"/>
                </a:solidFill>
              </a:rPr>
              <a:t> ialah kita hendaklah </a:t>
            </a:r>
            <a:r>
              <a:rPr lang="en-US" dirty="0" err="1" smtClean="0">
                <a:solidFill>
                  <a:schemeClr val="tx1"/>
                </a:solidFill>
              </a:rPr>
              <a:t>sabar</a:t>
            </a:r>
            <a:r>
              <a:rPr lang="en-US" dirty="0" smtClean="0">
                <a:solidFill>
                  <a:schemeClr val="tx1"/>
                </a:solidFill>
              </a:rPr>
              <a:t> dengan </a:t>
            </a:r>
            <a:r>
              <a:rPr lang="en-US" dirty="0" err="1" smtClean="0">
                <a:solidFill>
                  <a:schemeClr val="tx1"/>
                </a:solidFill>
              </a:rPr>
              <a:t>kerenah</a:t>
            </a:r>
            <a:r>
              <a:rPr lang="en-US" dirty="0" smtClean="0">
                <a:solidFill>
                  <a:schemeClr val="tx1"/>
                </a:solidFill>
              </a:rPr>
              <a:t> ahli </a:t>
            </a:r>
            <a:r>
              <a:rPr lang="en-US" dirty="0" err="1" smtClean="0">
                <a:solidFill>
                  <a:schemeClr val="tx1"/>
                </a:solidFill>
              </a:rPr>
              <a:t>keluarga</a:t>
            </a:r>
            <a:r>
              <a:rPr lang="en-US" dirty="0" smtClean="0">
                <a:solidFill>
                  <a:schemeClr val="tx1"/>
                </a:solidFill>
              </a:rPr>
              <a:t>. Adam tidak </a:t>
            </a:r>
            <a:r>
              <a:rPr lang="en-US" dirty="0" err="1" smtClean="0">
                <a:solidFill>
                  <a:schemeClr val="tx1"/>
                </a:solidFill>
              </a:rPr>
              <a:t>jemu-jemu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memujuk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Hawa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enggan</a:t>
            </a:r>
            <a:r>
              <a:rPr lang="en-US" dirty="0" smtClean="0">
                <a:solidFill>
                  <a:schemeClr val="tx1"/>
                </a:solidFill>
              </a:rPr>
              <a:t> berpindah ke Malaysia.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Sekian, </a:t>
            </a:r>
            <a:r>
              <a:rPr lang="en-US" sz="6000" dirty="0" err="1" smtClean="0">
                <a:solidFill>
                  <a:srgbClr val="FF0000"/>
                </a:solidFill>
              </a:rPr>
              <a:t>terima</a:t>
            </a:r>
            <a:r>
              <a:rPr lang="en-US" sz="6000" dirty="0" smtClean="0">
                <a:solidFill>
                  <a:srgbClr val="FF0000"/>
                </a:solidFill>
              </a:rPr>
              <a:t> kasih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696200" cy="685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err="1" smtClean="0">
                <a:solidFill>
                  <a:schemeClr val="tx1"/>
                </a:solidFill>
              </a:rPr>
              <a:t>Pengenalan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5334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</a:rPr>
              <a:t>Perkataan "</a:t>
            </a:r>
            <a:r>
              <a:rPr lang="en-US" sz="3600" b="1" dirty="0" err="1" smtClean="0">
                <a:solidFill>
                  <a:schemeClr val="tx1"/>
                </a:solidFill>
              </a:rPr>
              <a:t>tanggar</a:t>
            </a:r>
            <a:r>
              <a:rPr lang="en-US" sz="3600" b="1" dirty="0" smtClean="0">
                <a:solidFill>
                  <a:schemeClr val="tx1"/>
                </a:solidFill>
              </a:rPr>
              <a:t>"  </a:t>
            </a:r>
            <a:r>
              <a:rPr lang="en-US" sz="3600" b="1" dirty="0" err="1" smtClean="0">
                <a:solidFill>
                  <a:schemeClr val="tx1"/>
                </a:solidFill>
              </a:rPr>
              <a:t>berasal</a:t>
            </a:r>
            <a:r>
              <a:rPr lang="en-US" sz="3600" b="1" dirty="0" smtClean="0">
                <a:solidFill>
                  <a:schemeClr val="tx1"/>
                </a:solidFill>
              </a:rPr>
              <a:t> dari </a:t>
            </a:r>
            <a:r>
              <a:rPr lang="en-US" sz="3600" b="1" dirty="0" err="1" smtClean="0">
                <a:solidFill>
                  <a:schemeClr val="tx1"/>
                </a:solidFill>
              </a:rPr>
              <a:t>dialek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Melayu</a:t>
            </a:r>
            <a:r>
              <a:rPr lang="en-US" sz="3600" b="1" dirty="0" smtClean="0">
                <a:solidFill>
                  <a:schemeClr val="tx1"/>
                </a:solidFill>
              </a:rPr>
              <a:t> Johor yang membawa maksud </a:t>
            </a:r>
            <a:r>
              <a:rPr lang="en-US" sz="3600" b="1" dirty="0" err="1" smtClean="0">
                <a:solidFill>
                  <a:schemeClr val="tx1"/>
                </a:solidFill>
              </a:rPr>
              <a:t>memikul</a:t>
            </a:r>
            <a:r>
              <a:rPr lang="en-US" sz="3600" b="1" dirty="0" smtClean="0">
                <a:solidFill>
                  <a:schemeClr val="tx1"/>
                </a:solidFill>
              </a:rPr>
              <a:t> atau </a:t>
            </a:r>
            <a:r>
              <a:rPr lang="en-US" sz="3600" b="1" dirty="0" err="1" smtClean="0">
                <a:solidFill>
                  <a:schemeClr val="tx1"/>
                </a:solidFill>
              </a:rPr>
              <a:t>menggalas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beban</a:t>
            </a:r>
            <a:r>
              <a:rPr lang="en-US" sz="3600" b="1" dirty="0" smtClean="0">
                <a:solidFill>
                  <a:schemeClr val="tx1"/>
                </a:solidFill>
              </a:rPr>
              <a:t>  (</a:t>
            </a:r>
            <a:r>
              <a:rPr lang="en-US" sz="3600" b="1" dirty="0" err="1" smtClean="0">
                <a:solidFill>
                  <a:schemeClr val="tx1"/>
                </a:solidFill>
              </a:rPr>
              <a:t>Dirgahayu</a:t>
            </a:r>
            <a:r>
              <a:rPr lang="en-US" sz="3600" b="1" dirty="0" smtClean="0">
                <a:solidFill>
                  <a:schemeClr val="tx1"/>
                </a:solidFill>
              </a:rPr>
              <a:t> Bahasaku,2010: 350; </a:t>
            </a:r>
            <a:r>
              <a:rPr lang="en-US" sz="3600" b="1" dirty="0" err="1" smtClean="0">
                <a:solidFill>
                  <a:schemeClr val="tx1"/>
                </a:solidFill>
              </a:rPr>
              <a:t>Kamus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Dewan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edisi</a:t>
            </a:r>
            <a:r>
              <a:rPr lang="en-US" sz="3600" b="1" dirty="0" smtClean="0">
                <a:solidFill>
                  <a:schemeClr val="tx1"/>
                </a:solidFill>
              </a:rPr>
              <a:t> IV, 2005: 1599). </a:t>
            </a:r>
            <a:r>
              <a:rPr lang="en-US" sz="3600" b="1" dirty="0" err="1" smtClean="0">
                <a:solidFill>
                  <a:schemeClr val="tx1"/>
                </a:solidFill>
              </a:rPr>
              <a:t>Tanggar</a:t>
            </a:r>
            <a:r>
              <a:rPr lang="en-US" sz="3600" b="1" dirty="0" smtClean="0">
                <a:solidFill>
                  <a:schemeClr val="tx1"/>
                </a:solidFill>
              </a:rPr>
              <a:t> juga boleh digunakan bagi merujuk sanggup (</a:t>
            </a:r>
            <a:r>
              <a:rPr lang="en-US" sz="3600" b="1" dirty="0" err="1" smtClean="0">
                <a:solidFill>
                  <a:schemeClr val="tx1"/>
                </a:solidFill>
              </a:rPr>
              <a:t>pekerjaan</a:t>
            </a:r>
            <a:r>
              <a:rPr lang="en-US" sz="3600" b="1" dirty="0" smtClean="0">
                <a:solidFill>
                  <a:schemeClr val="tx1"/>
                </a:solidFill>
              </a:rPr>
              <a:t>) dan </a:t>
            </a:r>
            <a:r>
              <a:rPr lang="en-US" sz="3600" b="1" dirty="0" err="1" smtClean="0">
                <a:solidFill>
                  <a:schemeClr val="tx1"/>
                </a:solidFill>
              </a:rPr>
              <a:t>bergalah</a:t>
            </a:r>
            <a:r>
              <a:rPr lang="en-US" sz="3600" b="1" dirty="0" smtClean="0">
                <a:solidFill>
                  <a:schemeClr val="tx1"/>
                </a:solidFill>
              </a:rPr>
              <a:t> ke </a:t>
            </a:r>
            <a:r>
              <a:rPr lang="en-US" sz="3600" b="1" dirty="0" err="1" smtClean="0">
                <a:solidFill>
                  <a:schemeClr val="tx1"/>
                </a:solidFill>
              </a:rPr>
              <a:t>mudik</a:t>
            </a:r>
            <a:r>
              <a:rPr lang="en-US" sz="3600" b="1" dirty="0" smtClean="0">
                <a:solidFill>
                  <a:schemeClr val="tx1"/>
                </a:solidFill>
              </a:rPr>
              <a:t>. </a:t>
            </a:r>
            <a:r>
              <a:rPr lang="en-US" sz="3600" b="1" dirty="0" err="1" smtClean="0">
                <a:solidFill>
                  <a:schemeClr val="tx1"/>
                </a:solidFill>
              </a:rPr>
              <a:t>Amanat</a:t>
            </a:r>
            <a:r>
              <a:rPr lang="en-US" sz="3600" b="1" dirty="0" smtClean="0">
                <a:solidFill>
                  <a:schemeClr val="tx1"/>
                </a:solidFill>
              </a:rPr>
              <a:t> pula ialah </a:t>
            </a:r>
            <a:r>
              <a:rPr lang="en-US" sz="3600" b="1" dirty="0" err="1" smtClean="0">
                <a:solidFill>
                  <a:schemeClr val="tx1"/>
                </a:solidFill>
              </a:rPr>
              <a:t>pesanan</a:t>
            </a:r>
            <a:r>
              <a:rPr lang="en-US" sz="3600" b="1" dirty="0" smtClean="0">
                <a:solidFill>
                  <a:schemeClr val="tx1"/>
                </a:solidFill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</a:rPr>
              <a:t>wasiat</a:t>
            </a:r>
            <a:r>
              <a:rPr lang="en-US" sz="3600" b="1" dirty="0" smtClean="0">
                <a:solidFill>
                  <a:schemeClr val="tx1"/>
                </a:solidFill>
              </a:rPr>
              <a:t> atau nasihat (</a:t>
            </a:r>
            <a:r>
              <a:rPr lang="en-US" sz="3600" b="1" i="1" dirty="0" smtClean="0">
                <a:solidFill>
                  <a:schemeClr val="tx1"/>
                </a:solidFill>
              </a:rPr>
              <a:t>Ibid</a:t>
            </a:r>
            <a:r>
              <a:rPr lang="en-US" sz="3600" b="1" dirty="0" smtClean="0">
                <a:solidFill>
                  <a:schemeClr val="tx1"/>
                </a:solidFill>
              </a:rPr>
              <a:t>: 42).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Sinopsis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15400" cy="5486400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  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dan Adam iaitu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sepasan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suami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isteri tinggal di 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Yellowstone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.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yang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sedang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hamil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menghadapi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konflik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apabila Adam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suaminya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mengajaknya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pulang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ke Malaysia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sedangkan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dia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ingin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terus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mempertahankan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perusahaan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warisan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Taman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Nasional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Melayu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Ahmad Abdullah yang pertama di situ.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Tambahan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lagi kawasan Yellowstone merupakan kawasan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lingkaran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gunung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berapi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. Dalam keadaan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kebingungan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ditinggalkan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Adam,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berhalusinasi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dengan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janin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dalam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kandungannya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yang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berdialog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dengannya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tentang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kemusnahan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yang akan dihadapi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jika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terus tinggal di situ. Atas nasihat dan pandangan yang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diberikan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oleh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janin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dalam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kandungannya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Hawa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mengambil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keputusan untuk mengikut Adam </a:t>
            </a:r>
            <a:r>
              <a:rPr lang="en-US" sz="7400" dirty="0" err="1" smtClean="0">
                <a:solidFill>
                  <a:schemeClr val="tx1"/>
                </a:solidFill>
                <a:latin typeface="Arial Black" pitchFamily="34" charset="0"/>
              </a:rPr>
              <a:t>pulang</a:t>
            </a:r>
            <a:r>
              <a:rPr lang="en-US" sz="7400" dirty="0" smtClean="0">
                <a:solidFill>
                  <a:schemeClr val="tx1"/>
                </a:solidFill>
                <a:latin typeface="Arial Black" pitchFamily="34" charset="0"/>
              </a:rPr>
              <a:t> ke Malaysia.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59436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en-US" b="1" dirty="0" err="1" smtClean="0">
                <a:solidFill>
                  <a:schemeClr val="tx1"/>
                </a:solidFill>
              </a:rPr>
              <a:t>Cerpen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"</a:t>
            </a:r>
            <a:r>
              <a:rPr lang="en-US" b="1" dirty="0" err="1" smtClean="0">
                <a:solidFill>
                  <a:schemeClr val="tx1"/>
                </a:solidFill>
              </a:rPr>
              <a:t>Tanggar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Amanat</a:t>
            </a:r>
            <a:r>
              <a:rPr lang="en-US" b="1" dirty="0" smtClean="0">
                <a:solidFill>
                  <a:schemeClr val="tx1"/>
                </a:solidFill>
              </a:rPr>
              <a:t>" </a:t>
            </a:r>
            <a:r>
              <a:rPr lang="en-US" b="1" dirty="0" err="1" smtClean="0">
                <a:solidFill>
                  <a:schemeClr val="tx1"/>
                </a:solidFill>
              </a:rPr>
              <a:t>karya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Amaruszati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Noor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Rahim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termuat</a:t>
            </a:r>
            <a:r>
              <a:rPr lang="en-US" b="1" dirty="0" smtClean="0">
                <a:solidFill>
                  <a:schemeClr val="tx1"/>
                </a:solidFill>
              </a:rPr>
              <a:t> dalam </a:t>
            </a:r>
            <a:r>
              <a:rPr lang="en-US" b="1" dirty="0" err="1" smtClean="0">
                <a:solidFill>
                  <a:schemeClr val="tx1"/>
                </a:solidFill>
              </a:rPr>
              <a:t>antologi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Dirgahayu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Bahasaku</a:t>
            </a:r>
            <a:r>
              <a:rPr lang="en-US" b="1" dirty="0" smtClean="0">
                <a:solidFill>
                  <a:schemeClr val="tx1"/>
                </a:solidFill>
              </a:rPr>
              <a:t>, muka surat 177 - 184. </a:t>
            </a:r>
            <a:r>
              <a:rPr lang="en-US" b="1" dirty="0" err="1" smtClean="0">
                <a:solidFill>
                  <a:schemeClr val="tx1"/>
                </a:solidFill>
              </a:rPr>
              <a:t>Hawa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bakal</a:t>
            </a:r>
            <a:r>
              <a:rPr lang="en-US" b="1" dirty="0" smtClean="0">
                <a:solidFill>
                  <a:schemeClr val="tx1"/>
                </a:solidFill>
              </a:rPr>
              <a:t> ibu berada di </a:t>
            </a:r>
            <a:r>
              <a:rPr lang="en-US" b="1" dirty="0" err="1" smtClean="0">
                <a:solidFill>
                  <a:schemeClr val="tx1"/>
                </a:solidFill>
              </a:rPr>
              <a:t>persimpangan</a:t>
            </a:r>
            <a:r>
              <a:rPr lang="en-US" b="1" dirty="0" smtClean="0">
                <a:solidFill>
                  <a:schemeClr val="tx1"/>
                </a:solidFill>
              </a:rPr>
              <a:t>, sama ada hendak </a:t>
            </a:r>
            <a:r>
              <a:rPr lang="en-US" b="1" dirty="0" err="1" smtClean="0">
                <a:solidFill>
                  <a:schemeClr val="tx1"/>
                </a:solidFill>
              </a:rPr>
              <a:t>pulang</a:t>
            </a:r>
            <a:r>
              <a:rPr lang="en-US" b="1" dirty="0" smtClean="0">
                <a:solidFill>
                  <a:schemeClr val="tx1"/>
                </a:solidFill>
              </a:rPr>
              <a:t> ke Malaysia, atau terus tinggal di Yellowstone, </a:t>
            </a:r>
            <a:r>
              <a:rPr lang="en-US" b="1" dirty="0" err="1" smtClean="0">
                <a:solidFill>
                  <a:schemeClr val="tx1"/>
                </a:solidFill>
              </a:rPr>
              <a:t>Amerika</a:t>
            </a:r>
            <a:r>
              <a:rPr lang="en-US" b="1" dirty="0" smtClean="0">
                <a:solidFill>
                  <a:schemeClr val="tx1"/>
                </a:solidFill>
              </a:rPr>
              <a:t> Syarikat yang menjadi </a:t>
            </a:r>
            <a:r>
              <a:rPr lang="en-US" b="1" dirty="0" err="1" smtClean="0">
                <a:solidFill>
                  <a:schemeClr val="tx1"/>
                </a:solidFill>
              </a:rPr>
              <a:t>tempat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empayar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warisan</a:t>
            </a:r>
            <a:r>
              <a:rPr lang="en-US" b="1" dirty="0" smtClean="0">
                <a:solidFill>
                  <a:schemeClr val="tx1"/>
                </a:solidFill>
              </a:rPr>
              <a:t> perniagaan </a:t>
            </a:r>
            <a:r>
              <a:rPr lang="en-US" b="1" dirty="0" err="1" smtClean="0">
                <a:solidFill>
                  <a:schemeClr val="tx1"/>
                </a:solidFill>
              </a:rPr>
              <a:t>almarhum</a:t>
            </a:r>
            <a:r>
              <a:rPr lang="en-US" b="1" dirty="0" smtClean="0">
                <a:solidFill>
                  <a:schemeClr val="tx1"/>
                </a:solidFill>
              </a:rPr>
              <a:t> Ahmad Abdullah. </a:t>
            </a:r>
            <a:r>
              <a:rPr lang="en-US" b="1" dirty="0" err="1" smtClean="0">
                <a:solidFill>
                  <a:schemeClr val="tx1"/>
                </a:solidFill>
              </a:rPr>
              <a:t>Akhirnya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bayi</a:t>
            </a:r>
            <a:r>
              <a:rPr lang="en-US" b="1" dirty="0" smtClean="0">
                <a:solidFill>
                  <a:schemeClr val="tx1"/>
                </a:solidFill>
              </a:rPr>
              <a:t> dalam </a:t>
            </a:r>
            <a:r>
              <a:rPr lang="en-US" b="1" dirty="0" err="1" smtClean="0">
                <a:solidFill>
                  <a:schemeClr val="tx1"/>
                </a:solidFill>
              </a:rPr>
              <a:t>kandungan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Hawa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berusia</a:t>
            </a:r>
            <a:r>
              <a:rPr lang="en-US" b="1" dirty="0" smtClean="0">
                <a:solidFill>
                  <a:schemeClr val="tx1"/>
                </a:solidFill>
              </a:rPr>
              <a:t> 4 bulan </a:t>
            </a:r>
            <a:r>
              <a:rPr lang="en-US" b="1" dirty="0" err="1" smtClean="0">
                <a:solidFill>
                  <a:schemeClr val="tx1"/>
                </a:solidFill>
              </a:rPr>
              <a:t>bertindak</a:t>
            </a:r>
            <a:r>
              <a:rPr lang="en-US" b="1" dirty="0" smtClean="0">
                <a:solidFill>
                  <a:schemeClr val="tx1"/>
                </a:solidFill>
              </a:rPr>
              <a:t> sebagai suara </a:t>
            </a:r>
            <a:r>
              <a:rPr lang="en-US" b="1" dirty="0" err="1" smtClean="0">
                <a:solidFill>
                  <a:schemeClr val="tx1"/>
                </a:solidFill>
              </a:rPr>
              <a:t>nurani</a:t>
            </a:r>
            <a:r>
              <a:rPr lang="en-US" b="1" dirty="0" smtClean="0">
                <a:solidFill>
                  <a:schemeClr val="tx1"/>
                </a:solidFill>
              </a:rPr>
              <a:t> untuk </a:t>
            </a:r>
            <a:r>
              <a:rPr lang="en-US" b="1" dirty="0" err="1" smtClean="0">
                <a:solidFill>
                  <a:schemeClr val="tx1"/>
                </a:solidFill>
              </a:rPr>
              <a:t>Hawa</a:t>
            </a:r>
            <a:r>
              <a:rPr lang="en-US" b="1" dirty="0" smtClean="0">
                <a:solidFill>
                  <a:schemeClr val="tx1"/>
                </a:solidFill>
              </a:rPr>
              <a:t> membuat keputusan yang </a:t>
            </a:r>
            <a:r>
              <a:rPr lang="en-US" b="1" dirty="0" err="1" smtClean="0">
                <a:solidFill>
                  <a:schemeClr val="tx1"/>
                </a:solidFill>
              </a:rPr>
              <a:t>rasional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Tema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en-US" b="1" dirty="0" err="1" smtClean="0">
                <a:solidFill>
                  <a:schemeClr val="tx1"/>
                </a:solidFill>
              </a:rPr>
              <a:t>Semangat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patriotik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disuntik</a:t>
            </a:r>
            <a:r>
              <a:rPr lang="en-US" b="1" dirty="0" smtClean="0">
                <a:solidFill>
                  <a:schemeClr val="tx1"/>
                </a:solidFill>
              </a:rPr>
              <a:t> bagi meneruskan </a:t>
            </a:r>
            <a:r>
              <a:rPr lang="en-US" b="1" dirty="0" err="1" smtClean="0">
                <a:solidFill>
                  <a:schemeClr val="tx1"/>
                </a:solidFill>
              </a:rPr>
              <a:t>warisan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keluarga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Halusinasi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janin</a:t>
            </a:r>
            <a:r>
              <a:rPr lang="en-US" b="1" dirty="0" smtClean="0">
                <a:solidFill>
                  <a:schemeClr val="tx1"/>
                </a:solidFill>
              </a:rPr>
              <a:t> dan </a:t>
            </a:r>
            <a:r>
              <a:rPr lang="en-US" b="1" dirty="0" err="1" smtClean="0">
                <a:solidFill>
                  <a:schemeClr val="tx1"/>
                </a:solidFill>
              </a:rPr>
              <a:t>Hawa</a:t>
            </a:r>
            <a:r>
              <a:rPr lang="en-US" b="1" dirty="0" smtClean="0">
                <a:solidFill>
                  <a:schemeClr val="tx1"/>
                </a:solidFill>
              </a:rPr>
              <a:t> menyebabkan </a:t>
            </a:r>
            <a:r>
              <a:rPr lang="en-US" b="1" dirty="0" err="1" smtClean="0">
                <a:solidFill>
                  <a:schemeClr val="tx1"/>
                </a:solidFill>
              </a:rPr>
              <a:t>Hawa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mengambil</a:t>
            </a:r>
            <a:r>
              <a:rPr lang="en-US" b="1" dirty="0" smtClean="0">
                <a:solidFill>
                  <a:schemeClr val="tx1"/>
                </a:solidFill>
              </a:rPr>
              <a:t> keputusan kembali ke Malaysia mengikut </a:t>
            </a:r>
            <a:r>
              <a:rPr lang="en-US" b="1" dirty="0" err="1" smtClean="0">
                <a:solidFill>
                  <a:schemeClr val="tx1"/>
                </a:solidFill>
              </a:rPr>
              <a:t>suaminya</a:t>
            </a:r>
            <a:r>
              <a:rPr lang="en-US" b="1" dirty="0" smtClean="0">
                <a:solidFill>
                  <a:schemeClr val="tx1"/>
                </a:solidFill>
              </a:rPr>
              <a:t> Adam yang </a:t>
            </a:r>
            <a:r>
              <a:rPr lang="en-US" b="1" dirty="0" err="1" smtClean="0">
                <a:solidFill>
                  <a:schemeClr val="tx1"/>
                </a:solidFill>
              </a:rPr>
              <a:t>mahukan</a:t>
            </a:r>
            <a:r>
              <a:rPr lang="en-US" b="1" dirty="0" smtClean="0">
                <a:solidFill>
                  <a:schemeClr val="tx1"/>
                </a:solidFill>
              </a:rPr>
              <a:t> mereka meneruskan </a:t>
            </a:r>
            <a:r>
              <a:rPr lang="en-US" b="1" dirty="0" err="1" smtClean="0">
                <a:solidFill>
                  <a:schemeClr val="tx1"/>
                </a:solidFill>
              </a:rPr>
              <a:t>perusahaan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warisan</a:t>
            </a:r>
            <a:r>
              <a:rPr lang="en-US" b="1" dirty="0" smtClean="0">
                <a:solidFill>
                  <a:schemeClr val="tx1"/>
                </a:solidFill>
              </a:rPr>
              <a:t> Taman </a:t>
            </a:r>
            <a:r>
              <a:rPr lang="en-US" b="1" dirty="0" err="1" smtClean="0">
                <a:solidFill>
                  <a:schemeClr val="tx1"/>
                </a:solidFill>
              </a:rPr>
              <a:t>Nasional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Melayu</a:t>
            </a:r>
            <a:r>
              <a:rPr lang="en-US" b="1" dirty="0" smtClean="0">
                <a:solidFill>
                  <a:schemeClr val="tx1"/>
                </a:solidFill>
              </a:rPr>
              <a:t> Ahmad Abdullah.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Persoalan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 err="1" smtClean="0">
                <a:solidFill>
                  <a:schemeClr val="tx1"/>
                </a:solidFill>
              </a:rPr>
              <a:t>Persoalan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kegigihan</a:t>
            </a:r>
            <a:r>
              <a:rPr lang="en-US" b="1" dirty="0" smtClean="0">
                <a:solidFill>
                  <a:schemeClr val="tx1"/>
                </a:solidFill>
              </a:rPr>
              <a:t> mencari rezeki di </a:t>
            </a:r>
            <a:r>
              <a:rPr lang="en-US" b="1" dirty="0" err="1" smtClean="0">
                <a:solidFill>
                  <a:schemeClr val="tx1"/>
                </a:solidFill>
              </a:rPr>
              <a:t>tempat</a:t>
            </a:r>
            <a:r>
              <a:rPr lang="en-US" b="1" dirty="0" smtClean="0">
                <a:solidFill>
                  <a:schemeClr val="tx1"/>
                </a:solidFill>
              </a:rPr>
              <a:t> orang. Adam </a:t>
            </a:r>
            <a:r>
              <a:rPr lang="en-US" b="1" dirty="0" err="1" smtClean="0">
                <a:solidFill>
                  <a:schemeClr val="tx1"/>
                </a:solidFill>
              </a:rPr>
              <a:t>gigih</a:t>
            </a:r>
            <a:r>
              <a:rPr lang="en-US" b="1" dirty="0" smtClean="0">
                <a:solidFill>
                  <a:schemeClr val="tx1"/>
                </a:solidFill>
              </a:rPr>
              <a:t> mencari rezeki di Yellowstone, </a:t>
            </a:r>
            <a:r>
              <a:rPr lang="en-US" b="1" dirty="0" err="1" smtClean="0">
                <a:solidFill>
                  <a:schemeClr val="tx1"/>
                </a:solidFill>
              </a:rPr>
              <a:t>Amerika</a:t>
            </a:r>
            <a:r>
              <a:rPr lang="en-US" b="1" dirty="0" smtClean="0">
                <a:solidFill>
                  <a:schemeClr val="tx1"/>
                </a:solidFill>
              </a:rPr>
              <a:t> Syarikat.</a:t>
            </a:r>
          </a:p>
          <a:p>
            <a:pPr lvl="0"/>
            <a:r>
              <a:rPr lang="en-US" b="1" dirty="0" err="1" smtClean="0">
                <a:solidFill>
                  <a:schemeClr val="tx1"/>
                </a:solidFill>
              </a:rPr>
              <a:t>Persoalan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perkahwinan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campur</a:t>
            </a:r>
            <a:r>
              <a:rPr lang="en-US" b="1" dirty="0" smtClean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luar</a:t>
            </a:r>
            <a:r>
              <a:rPr lang="en-US" b="1" dirty="0" smtClean="0">
                <a:solidFill>
                  <a:schemeClr val="tx1"/>
                </a:solidFill>
              </a:rPr>
              <a:t> negara. Adam </a:t>
            </a:r>
            <a:r>
              <a:rPr lang="en-US" b="1" dirty="0" err="1" smtClean="0">
                <a:solidFill>
                  <a:schemeClr val="tx1"/>
                </a:solidFill>
              </a:rPr>
              <a:t>berasal</a:t>
            </a:r>
            <a:r>
              <a:rPr lang="en-US" b="1" dirty="0" smtClean="0">
                <a:solidFill>
                  <a:schemeClr val="tx1"/>
                </a:solidFill>
              </a:rPr>
              <a:t> dari Malaysia berkahwin dengan </a:t>
            </a:r>
            <a:r>
              <a:rPr lang="en-US" b="1" dirty="0" err="1" smtClean="0">
                <a:solidFill>
                  <a:schemeClr val="tx1"/>
                </a:solidFill>
              </a:rPr>
              <a:t>Hawa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gadis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kelahiran</a:t>
            </a:r>
            <a:r>
              <a:rPr lang="en-US" b="1" dirty="0" smtClean="0">
                <a:solidFill>
                  <a:schemeClr val="tx1"/>
                </a:solidFill>
              </a:rPr>
              <a:t> Yellowstone, </a:t>
            </a:r>
            <a:r>
              <a:rPr lang="en-US" b="1" dirty="0" err="1" smtClean="0">
                <a:solidFill>
                  <a:schemeClr val="tx1"/>
                </a:solidFill>
              </a:rPr>
              <a:t>Amerika</a:t>
            </a:r>
            <a:r>
              <a:rPr lang="en-US" b="1" dirty="0" smtClean="0">
                <a:solidFill>
                  <a:schemeClr val="tx1"/>
                </a:solidFill>
              </a:rPr>
              <a:t> Syarikat.</a:t>
            </a:r>
          </a:p>
          <a:p>
            <a:pPr lvl="0"/>
            <a:r>
              <a:rPr lang="en-US" b="1" dirty="0" err="1" smtClean="0">
                <a:solidFill>
                  <a:schemeClr val="tx1"/>
                </a:solidFill>
              </a:rPr>
              <a:t>Persoalan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kepincangan</a:t>
            </a:r>
            <a:r>
              <a:rPr lang="en-US" b="1" dirty="0" smtClean="0">
                <a:solidFill>
                  <a:schemeClr val="tx1"/>
                </a:solidFill>
              </a:rPr>
              <a:t> hidup di </a:t>
            </a:r>
            <a:r>
              <a:rPr lang="en-US" b="1" dirty="0" err="1" smtClean="0">
                <a:solidFill>
                  <a:schemeClr val="tx1"/>
                </a:solidFill>
              </a:rPr>
              <a:t>tempat</a:t>
            </a:r>
            <a:r>
              <a:rPr lang="en-US" b="1" dirty="0" smtClean="0">
                <a:solidFill>
                  <a:schemeClr val="tx1"/>
                </a:solidFill>
              </a:rPr>
              <a:t> orang. Kehidupan di </a:t>
            </a:r>
            <a:r>
              <a:rPr lang="en-US" b="1" dirty="0" err="1" smtClean="0">
                <a:solidFill>
                  <a:schemeClr val="tx1"/>
                </a:solidFill>
              </a:rPr>
              <a:t>luar</a:t>
            </a:r>
            <a:r>
              <a:rPr lang="en-US" b="1" dirty="0" smtClean="0">
                <a:solidFill>
                  <a:schemeClr val="tx1"/>
                </a:solidFill>
              </a:rPr>
              <a:t> negara tidak sama dengan kehidupan di </a:t>
            </a:r>
            <a:r>
              <a:rPr lang="en-US" b="1" dirty="0" err="1" smtClean="0">
                <a:solidFill>
                  <a:schemeClr val="tx1"/>
                </a:solidFill>
              </a:rPr>
              <a:t>tanah</a:t>
            </a:r>
            <a:r>
              <a:rPr lang="en-US" b="1" dirty="0" smtClean="0">
                <a:solidFill>
                  <a:schemeClr val="tx1"/>
                </a:solidFill>
              </a:rPr>
              <a:t> air.</a:t>
            </a:r>
          </a:p>
          <a:p>
            <a:pPr lvl="0"/>
            <a:r>
              <a:rPr lang="en-US" b="1" dirty="0" err="1" smtClean="0">
                <a:solidFill>
                  <a:schemeClr val="tx1"/>
                </a:solidFill>
              </a:rPr>
              <a:t>Persoalan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kepercayaan</a:t>
            </a:r>
            <a:r>
              <a:rPr lang="en-US" b="1" dirty="0" smtClean="0">
                <a:solidFill>
                  <a:schemeClr val="tx1"/>
                </a:solidFill>
              </a:rPr>
              <a:t> atas </a:t>
            </a:r>
            <a:r>
              <a:rPr lang="en-US" b="1" dirty="0" err="1" smtClean="0">
                <a:solidFill>
                  <a:schemeClr val="tx1"/>
                </a:solidFill>
              </a:rPr>
              <a:t>kuasa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Maha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Besar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Hawa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mengaku</a:t>
            </a:r>
            <a:r>
              <a:rPr lang="en-US" b="1" dirty="0" smtClean="0">
                <a:solidFill>
                  <a:schemeClr val="tx1"/>
                </a:solidFill>
              </a:rPr>
              <a:t> segala yang berlaku adalah </a:t>
            </a:r>
            <a:r>
              <a:rPr lang="en-US" b="1" dirty="0" err="1" smtClean="0">
                <a:solidFill>
                  <a:schemeClr val="tx1"/>
                </a:solidFill>
              </a:rPr>
              <a:t>ketentuan</a:t>
            </a:r>
            <a:r>
              <a:rPr lang="en-US" b="1" dirty="0" smtClean="0">
                <a:solidFill>
                  <a:schemeClr val="tx1"/>
                </a:solidFill>
              </a:rPr>
              <a:t> Allah.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Watak</a:t>
            </a:r>
            <a:r>
              <a:rPr lang="en-US" sz="3600" dirty="0" smtClean="0">
                <a:solidFill>
                  <a:schemeClr val="tx1"/>
                </a:solidFill>
              </a:rPr>
              <a:t> dan </a:t>
            </a:r>
            <a:r>
              <a:rPr lang="en-US" sz="3600" dirty="0" err="1" smtClean="0">
                <a:solidFill>
                  <a:schemeClr val="tx1"/>
                </a:solidFill>
              </a:rPr>
              <a:t>Perwatakan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4864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b="1" u="sng" dirty="0" err="1" smtClean="0">
                <a:solidFill>
                  <a:schemeClr val="tx1"/>
                </a:solidFill>
              </a:rPr>
              <a:t>Hawa</a:t>
            </a: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 </a:t>
            </a:r>
          </a:p>
          <a:p>
            <a:pPr algn="just">
              <a:buNone/>
            </a:pPr>
            <a:r>
              <a:rPr lang="en-US" b="1" i="1" dirty="0" smtClean="0">
                <a:solidFill>
                  <a:schemeClr val="tx1"/>
                </a:solidFill>
              </a:rPr>
              <a:t>    </a:t>
            </a:r>
            <a:r>
              <a:rPr lang="en-US" b="1" i="1" dirty="0" err="1" smtClean="0">
                <a:solidFill>
                  <a:schemeClr val="tx1"/>
                </a:solidFill>
              </a:rPr>
              <a:t>Watak</a:t>
            </a:r>
            <a:r>
              <a:rPr lang="en-US" b="1" i="1" dirty="0" smtClean="0">
                <a:solidFill>
                  <a:schemeClr val="tx1"/>
                </a:solidFill>
              </a:rPr>
              <a:t> utama. Generasi ke-7 Ahmad Abdullah.</a:t>
            </a:r>
            <a:r>
              <a:rPr lang="en-US" b="1" dirty="0" smtClean="0">
                <a:solidFill>
                  <a:schemeClr val="tx1"/>
                </a:solidFill>
              </a:rPr>
              <a:t> </a:t>
            </a:r>
            <a:r>
              <a:rPr lang="en-US" b="1" i="1" dirty="0" smtClean="0">
                <a:solidFill>
                  <a:schemeClr val="tx1"/>
                </a:solidFill>
              </a:rPr>
              <a:t>Sangat menghargai </a:t>
            </a:r>
            <a:r>
              <a:rPr lang="en-US" b="1" i="1" dirty="0" err="1" smtClean="0">
                <a:solidFill>
                  <a:schemeClr val="tx1"/>
                </a:solidFill>
              </a:rPr>
              <a:t>warisan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keluarga</a:t>
            </a:r>
            <a:r>
              <a:rPr lang="en-US" b="1" i="1" dirty="0" smtClean="0">
                <a:solidFill>
                  <a:schemeClr val="tx1"/>
                </a:solidFill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</a:rPr>
              <a:t>Hatinya</a:t>
            </a:r>
            <a:r>
              <a:rPr lang="en-US" b="1" i="1" dirty="0" smtClean="0">
                <a:solidFill>
                  <a:schemeClr val="tx1"/>
                </a:solidFill>
              </a:rPr>
              <a:t> terlalu </a:t>
            </a:r>
            <a:r>
              <a:rPr lang="en-US" b="1" i="1" dirty="0" err="1" smtClean="0">
                <a:solidFill>
                  <a:schemeClr val="tx1"/>
                </a:solidFill>
              </a:rPr>
              <a:t>berat</a:t>
            </a:r>
            <a:r>
              <a:rPr lang="en-US" b="1" i="1" dirty="0" smtClean="0">
                <a:solidFill>
                  <a:schemeClr val="tx1"/>
                </a:solidFill>
              </a:rPr>
              <a:t> untuk meninggalkan Yellowstone </a:t>
            </a:r>
            <a:r>
              <a:rPr lang="en-US" b="1" i="1" dirty="0" err="1" smtClean="0">
                <a:solidFill>
                  <a:schemeClr val="tx1"/>
                </a:solidFill>
              </a:rPr>
              <a:t>walaupun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risiko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letusan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kawah</a:t>
            </a:r>
            <a:r>
              <a:rPr lang="en-US" b="1" i="1" dirty="0" smtClean="0">
                <a:solidFill>
                  <a:schemeClr val="tx1"/>
                </a:solidFill>
              </a:rPr>
              <a:t> gunung </a:t>
            </a:r>
            <a:r>
              <a:rPr lang="en-US" b="1" i="1" dirty="0" err="1" smtClean="0">
                <a:solidFill>
                  <a:schemeClr val="tx1"/>
                </a:solidFill>
              </a:rPr>
              <a:t>berapi</a:t>
            </a:r>
            <a:r>
              <a:rPr lang="en-US" b="1" i="1" dirty="0" smtClean="0">
                <a:solidFill>
                  <a:schemeClr val="tx1"/>
                </a:solidFill>
              </a:rPr>
              <a:t> di situ sangat tinggi. Juga </a:t>
            </a:r>
            <a:r>
              <a:rPr lang="en-US" b="1" i="1" dirty="0" err="1" smtClean="0">
                <a:solidFill>
                  <a:schemeClr val="tx1"/>
                </a:solidFill>
              </a:rPr>
              <a:t>bakal</a:t>
            </a:r>
            <a:r>
              <a:rPr lang="en-US" b="1" i="1" dirty="0" smtClean="0">
                <a:solidFill>
                  <a:schemeClr val="tx1"/>
                </a:solidFill>
              </a:rPr>
              <a:t> ibu yang </a:t>
            </a:r>
            <a:r>
              <a:rPr lang="en-US" b="1" i="1" dirty="0" err="1" smtClean="0">
                <a:solidFill>
                  <a:schemeClr val="tx1"/>
                </a:solidFill>
              </a:rPr>
              <a:t>penyayang</a:t>
            </a:r>
            <a:r>
              <a:rPr lang="en-US" b="1" i="1" dirty="0" smtClean="0">
                <a:solidFill>
                  <a:schemeClr val="tx1"/>
                </a:solidFill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</a:rPr>
              <a:t>Hawa</a:t>
            </a:r>
            <a:r>
              <a:rPr lang="en-US" b="1" i="1" dirty="0" smtClean="0">
                <a:solidFill>
                  <a:schemeClr val="tx1"/>
                </a:solidFill>
              </a:rPr>
              <a:t> sangat sayang akan </a:t>
            </a:r>
            <a:r>
              <a:rPr lang="en-US" b="1" i="1" dirty="0" err="1" smtClean="0">
                <a:solidFill>
                  <a:schemeClr val="tx1"/>
                </a:solidFill>
              </a:rPr>
              <a:t>kandungannya</a:t>
            </a:r>
            <a:r>
              <a:rPr lang="en-US" b="1" i="1" dirty="0" smtClean="0">
                <a:solidFill>
                  <a:schemeClr val="tx1"/>
                </a:solidFill>
              </a:rPr>
              <a:t> yang baru </a:t>
            </a:r>
            <a:r>
              <a:rPr lang="en-US" b="1" i="1" dirty="0" err="1" smtClean="0">
                <a:solidFill>
                  <a:schemeClr val="tx1"/>
                </a:solidFill>
              </a:rPr>
              <a:t>berusia</a:t>
            </a:r>
            <a:r>
              <a:rPr lang="en-US" b="1" i="1" dirty="0" smtClean="0">
                <a:solidFill>
                  <a:schemeClr val="tx1"/>
                </a:solidFill>
              </a:rPr>
              <a:t> 4 bulan. </a:t>
            </a:r>
            <a:r>
              <a:rPr lang="en-US" b="1" i="1" dirty="0" err="1" smtClean="0">
                <a:solidFill>
                  <a:schemeClr val="tx1"/>
                </a:solidFill>
              </a:rPr>
              <a:t>Hawa</a:t>
            </a:r>
            <a:r>
              <a:rPr lang="en-US" b="1" i="1" dirty="0" smtClean="0">
                <a:solidFill>
                  <a:schemeClr val="tx1"/>
                </a:solidFill>
              </a:rPr>
              <a:t> dan Adam telah </a:t>
            </a:r>
            <a:r>
              <a:rPr lang="en-US" b="1" i="1" dirty="0" err="1" smtClean="0">
                <a:solidFill>
                  <a:schemeClr val="tx1"/>
                </a:solidFill>
              </a:rPr>
              <a:t>bersabar</a:t>
            </a:r>
            <a:r>
              <a:rPr lang="en-US" b="1" i="1" dirty="0" smtClean="0">
                <a:solidFill>
                  <a:schemeClr val="tx1"/>
                </a:solidFill>
              </a:rPr>
              <a:t> selama 8 tahun sebelum </a:t>
            </a:r>
            <a:r>
              <a:rPr lang="en-US" b="1" i="1" dirty="0" err="1" smtClean="0">
                <a:solidFill>
                  <a:schemeClr val="tx1"/>
                </a:solidFill>
              </a:rPr>
              <a:t>kehamilan</a:t>
            </a:r>
            <a:r>
              <a:rPr lang="en-US" b="1" i="1" dirty="0" smtClean="0">
                <a:solidFill>
                  <a:schemeClr val="tx1"/>
                </a:solidFill>
              </a:rPr>
              <a:t> pertama itu. </a:t>
            </a:r>
            <a:r>
              <a:rPr lang="en-US" b="1" i="1" dirty="0" err="1" smtClean="0">
                <a:solidFill>
                  <a:schemeClr val="tx1"/>
                </a:solidFill>
              </a:rPr>
              <a:t>Hawa</a:t>
            </a:r>
            <a:r>
              <a:rPr lang="en-US" b="1" i="1" dirty="0" smtClean="0">
                <a:solidFill>
                  <a:schemeClr val="tx1"/>
                </a:solidFill>
              </a:rPr>
              <a:t> juga </a:t>
            </a:r>
            <a:r>
              <a:rPr lang="en-US" b="1" i="1" dirty="0" err="1" smtClean="0">
                <a:solidFill>
                  <a:schemeClr val="tx1"/>
                </a:solidFill>
              </a:rPr>
              <a:t>rasional</a:t>
            </a:r>
            <a:r>
              <a:rPr lang="en-US" b="1" i="1" dirty="0" smtClean="0">
                <a:solidFill>
                  <a:schemeClr val="tx1"/>
                </a:solidFill>
              </a:rPr>
              <a:t>. Dia akur akan </a:t>
            </a:r>
            <a:r>
              <a:rPr lang="en-US" b="1" i="1" dirty="0" err="1" smtClean="0">
                <a:solidFill>
                  <a:schemeClr val="tx1"/>
                </a:solidFill>
              </a:rPr>
              <a:t>hujah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kandungannya</a:t>
            </a:r>
            <a:r>
              <a:rPr lang="en-US" b="1" i="1" dirty="0" smtClean="0">
                <a:solidFill>
                  <a:schemeClr val="tx1"/>
                </a:solidFill>
              </a:rPr>
              <a:t> bahawa </a:t>
            </a:r>
            <a:r>
              <a:rPr lang="en-US" b="1" i="1" dirty="0" err="1" smtClean="0">
                <a:solidFill>
                  <a:schemeClr val="tx1"/>
                </a:solidFill>
              </a:rPr>
              <a:t>keturunan</a:t>
            </a:r>
            <a:r>
              <a:rPr lang="en-US" b="1" i="1" dirty="0" smtClean="0">
                <a:solidFill>
                  <a:schemeClr val="tx1"/>
                </a:solidFill>
              </a:rPr>
              <a:t> Ahmad Abdullah lebih penting daripada </a:t>
            </a:r>
            <a:r>
              <a:rPr lang="en-US" b="1" i="1" dirty="0" err="1" smtClean="0">
                <a:solidFill>
                  <a:schemeClr val="tx1"/>
                </a:solidFill>
              </a:rPr>
              <a:t>harta</a:t>
            </a:r>
            <a:r>
              <a:rPr lang="en-US" b="1" i="1" dirty="0" smtClean="0">
                <a:solidFill>
                  <a:schemeClr val="tx1"/>
                </a:solidFill>
              </a:rPr>
              <a:t> yang </a:t>
            </a:r>
            <a:r>
              <a:rPr lang="en-US" b="1" i="1" dirty="0" err="1" smtClean="0">
                <a:solidFill>
                  <a:schemeClr val="tx1"/>
                </a:solidFill>
              </a:rPr>
              <a:t>diwariskan</a:t>
            </a:r>
            <a:r>
              <a:rPr lang="en-US" b="1" i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tx1"/>
                </a:solidFill>
              </a:rPr>
              <a:t>Adam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   </a:t>
            </a:r>
            <a:r>
              <a:rPr lang="en-US" b="1" i="1" dirty="0" err="1" smtClean="0">
                <a:solidFill>
                  <a:schemeClr val="tx1"/>
                </a:solidFill>
              </a:rPr>
              <a:t>Suami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Hawa</a:t>
            </a:r>
            <a:endParaRPr lang="en-US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i="1" dirty="0" smtClean="0"/>
              <a:t>   </a:t>
            </a:r>
            <a:r>
              <a:rPr lang="en-US" dirty="0" err="1" smtClean="0">
                <a:solidFill>
                  <a:schemeClr val="tx1"/>
                </a:solidFill>
              </a:rPr>
              <a:t>Penyabar</a:t>
            </a:r>
            <a:r>
              <a:rPr lang="en-US" dirty="0" smtClean="0">
                <a:solidFill>
                  <a:schemeClr val="tx1"/>
                </a:solidFill>
              </a:rPr>
              <a:t>. Adam tetap </a:t>
            </a:r>
            <a:r>
              <a:rPr lang="en-US" dirty="0" err="1" smtClean="0">
                <a:solidFill>
                  <a:schemeClr val="tx1"/>
                </a:solidFill>
              </a:rPr>
              <a:t>memujuk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Hawa</a:t>
            </a:r>
            <a:r>
              <a:rPr lang="en-US" dirty="0" smtClean="0">
                <a:solidFill>
                  <a:schemeClr val="tx1"/>
                </a:solidFill>
              </a:rPr>
              <a:t> dengan lemah lembut </a:t>
            </a:r>
            <a:r>
              <a:rPr lang="en-US" dirty="0" err="1" smtClean="0">
                <a:solidFill>
                  <a:schemeClr val="tx1"/>
                </a:solidFill>
              </a:rPr>
              <a:t>walaupun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Hawa</a:t>
            </a:r>
            <a:r>
              <a:rPr lang="en-US" dirty="0" smtClean="0">
                <a:solidFill>
                  <a:schemeClr val="tx1"/>
                </a:solidFill>
              </a:rPr>
              <a:t> sangat </a:t>
            </a:r>
            <a:r>
              <a:rPr lang="en-US" dirty="0" err="1" smtClean="0">
                <a:solidFill>
                  <a:schemeClr val="tx1"/>
                </a:solidFill>
              </a:rPr>
              <a:t>degil</a:t>
            </a:r>
            <a:r>
              <a:rPr lang="en-US" dirty="0" smtClean="0">
                <a:solidFill>
                  <a:schemeClr val="tx1"/>
                </a:solidFill>
              </a:rPr>
              <a:t> dan </a:t>
            </a:r>
            <a:r>
              <a:rPr lang="en-US" dirty="0" err="1" smtClean="0">
                <a:solidFill>
                  <a:schemeClr val="tx1"/>
                </a:solidFill>
              </a:rPr>
              <a:t>tegar</a:t>
            </a:r>
            <a:r>
              <a:rPr lang="en-US" dirty="0" smtClean="0">
                <a:solidFill>
                  <a:schemeClr val="tx1"/>
                </a:solidFill>
              </a:rPr>
              <a:t> dengan </a:t>
            </a:r>
            <a:r>
              <a:rPr lang="en-US" dirty="0" err="1" smtClean="0">
                <a:solidFill>
                  <a:schemeClr val="tx1"/>
                </a:solidFill>
              </a:rPr>
              <a:t>pendirian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mempertahan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warisan</a:t>
            </a:r>
            <a:r>
              <a:rPr lang="en-US" dirty="0" smtClean="0">
                <a:solidFill>
                  <a:schemeClr val="tx1"/>
                </a:solidFill>
              </a:rPr>
              <a:t>. Adam juga </a:t>
            </a:r>
            <a:r>
              <a:rPr lang="en-US" dirty="0" err="1" smtClean="0">
                <a:solidFill>
                  <a:schemeClr val="tx1"/>
                </a:solidFill>
              </a:rPr>
              <a:t>petah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berkata</a:t>
            </a:r>
            <a:r>
              <a:rPr lang="en-US" dirty="0" smtClean="0">
                <a:solidFill>
                  <a:schemeClr val="tx1"/>
                </a:solidFill>
              </a:rPr>
              <a:t>-kata. Dia berjaya </a:t>
            </a:r>
            <a:r>
              <a:rPr lang="en-US" dirty="0" err="1" smtClean="0">
                <a:solidFill>
                  <a:schemeClr val="tx1"/>
                </a:solidFill>
              </a:rPr>
              <a:t>menangkis</a:t>
            </a:r>
            <a:r>
              <a:rPr lang="en-US" dirty="0" smtClean="0">
                <a:solidFill>
                  <a:schemeClr val="tx1"/>
                </a:solidFill>
              </a:rPr>
              <a:t> setiap </a:t>
            </a:r>
            <a:r>
              <a:rPr lang="en-US" dirty="0" err="1" smtClean="0">
                <a:solidFill>
                  <a:schemeClr val="tx1"/>
                </a:solidFill>
              </a:rPr>
              <a:t>hujah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Hawa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dipengaruhi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emosi</a:t>
            </a:r>
            <a:r>
              <a:rPr lang="en-US" dirty="0" smtClean="0">
                <a:solidFill>
                  <a:schemeClr val="tx1"/>
                </a:solidFill>
              </a:rPr>
              <a:t>. Apabila </a:t>
            </a:r>
            <a:r>
              <a:rPr lang="en-US" dirty="0" err="1" smtClean="0">
                <a:solidFill>
                  <a:schemeClr val="tx1"/>
                </a:solidFill>
              </a:rPr>
              <a:t>kesabarannya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habis</a:t>
            </a:r>
            <a:r>
              <a:rPr lang="en-US" dirty="0" smtClean="0">
                <a:solidFill>
                  <a:schemeClr val="tx1"/>
                </a:solidFill>
              </a:rPr>
              <a:t>, Adam </a:t>
            </a:r>
            <a:r>
              <a:rPr lang="en-US" dirty="0" err="1" smtClean="0">
                <a:solidFill>
                  <a:schemeClr val="tx1"/>
                </a:solidFill>
              </a:rPr>
              <a:t>berlalu</a:t>
            </a:r>
            <a:r>
              <a:rPr lang="en-US" dirty="0" smtClean="0">
                <a:solidFill>
                  <a:schemeClr val="tx1"/>
                </a:solidFill>
              </a:rPr>
              <a:t> tanpa </a:t>
            </a:r>
            <a:r>
              <a:rPr lang="en-US" dirty="0" err="1" smtClean="0">
                <a:solidFill>
                  <a:schemeClr val="tx1"/>
                </a:solidFill>
              </a:rPr>
              <a:t>sepatah</a:t>
            </a:r>
            <a:r>
              <a:rPr lang="en-US" dirty="0" smtClean="0">
                <a:solidFill>
                  <a:schemeClr val="tx1"/>
                </a:solidFill>
              </a:rPr>
              <a:t> kata</a:t>
            </a:r>
            <a:r>
              <a:rPr lang="en-US" i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solidFill>
                  <a:schemeClr val="tx1"/>
                </a:solidFill>
              </a:rPr>
              <a:t>Anakanda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en-US" i="1" dirty="0" err="1" smtClean="0">
                <a:solidFill>
                  <a:schemeClr val="tx1"/>
                </a:solidFill>
              </a:rPr>
              <a:t>Bayi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dalam </a:t>
            </a:r>
            <a:r>
              <a:rPr lang="en-US" i="1" dirty="0" err="1" smtClean="0">
                <a:solidFill>
                  <a:schemeClr val="tx1"/>
                </a:solidFill>
              </a:rPr>
              <a:t>kandungan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Hawa</a:t>
            </a:r>
            <a:r>
              <a:rPr lang="en-US" i="1" dirty="0" smtClean="0">
                <a:solidFill>
                  <a:schemeClr val="tx1"/>
                </a:solidFill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</a:rPr>
              <a:t>Bijak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berhujah</a:t>
            </a:r>
            <a:r>
              <a:rPr lang="en-US" i="1" dirty="0" smtClean="0">
                <a:solidFill>
                  <a:schemeClr val="tx1"/>
                </a:solidFill>
              </a:rPr>
              <a:t>. Dia dapat </a:t>
            </a:r>
            <a:r>
              <a:rPr lang="en-US" i="1" dirty="0" err="1" smtClean="0">
                <a:solidFill>
                  <a:schemeClr val="tx1"/>
                </a:solidFill>
              </a:rPr>
              <a:t>menggambarkan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kuasa</a:t>
            </a:r>
            <a:r>
              <a:rPr lang="en-US" i="1" dirty="0" smtClean="0">
                <a:solidFill>
                  <a:schemeClr val="tx1"/>
                </a:solidFill>
              </a:rPr>
              <a:t> Allah </a:t>
            </a:r>
            <a:r>
              <a:rPr lang="en-US" i="1" dirty="0" err="1" smtClean="0">
                <a:solidFill>
                  <a:schemeClr val="tx1"/>
                </a:solidFill>
              </a:rPr>
              <a:t>mentadbir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alam</a:t>
            </a:r>
            <a:r>
              <a:rPr lang="en-US" i="1" dirty="0" smtClean="0">
                <a:solidFill>
                  <a:schemeClr val="tx1"/>
                </a:solidFill>
              </a:rPr>
              <a:t> dan </a:t>
            </a:r>
            <a:r>
              <a:rPr lang="en-US" i="1" dirty="0" err="1" smtClean="0">
                <a:solidFill>
                  <a:schemeClr val="tx1"/>
                </a:solidFill>
              </a:rPr>
              <a:t>membayangkan</a:t>
            </a:r>
            <a:r>
              <a:rPr lang="en-US" i="1" dirty="0" smtClean="0">
                <a:solidFill>
                  <a:schemeClr val="tx1"/>
                </a:solidFill>
              </a:rPr>
              <a:t> kesan bencana gunung </a:t>
            </a:r>
            <a:r>
              <a:rPr lang="en-US" i="1" dirty="0" err="1" smtClean="0">
                <a:solidFill>
                  <a:schemeClr val="tx1"/>
                </a:solidFill>
              </a:rPr>
              <a:t>berapi</a:t>
            </a:r>
            <a:r>
              <a:rPr lang="en-US" i="1" dirty="0" smtClean="0">
                <a:solidFill>
                  <a:schemeClr val="tx1"/>
                </a:solidFill>
              </a:rPr>
              <a:t>. Dia juga </a:t>
            </a:r>
            <a:r>
              <a:rPr lang="en-US" b="1" i="1" dirty="0" err="1" smtClean="0">
                <a:solidFill>
                  <a:schemeClr val="tx1"/>
                </a:solidFill>
              </a:rPr>
              <a:t>berpandangan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jauh</a:t>
            </a:r>
            <a:r>
              <a:rPr lang="en-US" i="1" dirty="0" smtClean="0">
                <a:solidFill>
                  <a:schemeClr val="tx1"/>
                </a:solidFill>
              </a:rPr>
              <a:t> / </a:t>
            </a:r>
            <a:r>
              <a:rPr lang="en-US" i="1" dirty="0" err="1" smtClean="0">
                <a:solidFill>
                  <a:schemeClr val="tx1"/>
                </a:solidFill>
              </a:rPr>
              <a:t>futuristik</a:t>
            </a:r>
            <a:r>
              <a:rPr lang="en-US" i="1" dirty="0" smtClean="0">
                <a:solidFill>
                  <a:schemeClr val="tx1"/>
                </a:solidFill>
              </a:rPr>
              <a:t>. Saran supaya </a:t>
            </a:r>
            <a:r>
              <a:rPr lang="en-US" i="1" dirty="0" err="1" smtClean="0">
                <a:solidFill>
                  <a:schemeClr val="tx1"/>
                </a:solidFill>
              </a:rPr>
              <a:t>Hawa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membuka</a:t>
            </a:r>
            <a:r>
              <a:rPr lang="en-US" i="1" dirty="0" smtClean="0">
                <a:solidFill>
                  <a:schemeClr val="tx1"/>
                </a:solidFill>
              </a:rPr>
              <a:t> perniagaan di </a:t>
            </a:r>
            <a:r>
              <a:rPr lang="en-US" i="1" dirty="0" err="1" smtClean="0">
                <a:solidFill>
                  <a:schemeClr val="tx1"/>
                </a:solidFill>
              </a:rPr>
              <a:t>tempat</a:t>
            </a:r>
            <a:r>
              <a:rPr lang="en-US" i="1" dirty="0" smtClean="0">
                <a:solidFill>
                  <a:schemeClr val="tx1"/>
                </a:solidFill>
              </a:rPr>
              <a:t> lain ialah bagi </a:t>
            </a:r>
            <a:r>
              <a:rPr lang="en-US" i="1" dirty="0" err="1" smtClean="0">
                <a:solidFill>
                  <a:schemeClr val="tx1"/>
                </a:solidFill>
              </a:rPr>
              <a:t>mengelak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hasil</a:t>
            </a:r>
            <a:r>
              <a:rPr lang="en-US" i="1" dirty="0" smtClean="0">
                <a:solidFill>
                  <a:schemeClr val="tx1"/>
                </a:solidFill>
              </a:rPr>
              <a:t> yang </a:t>
            </a:r>
            <a:r>
              <a:rPr lang="en-US" i="1" dirty="0" err="1" smtClean="0">
                <a:solidFill>
                  <a:schemeClr val="tx1"/>
                </a:solidFill>
              </a:rPr>
              <a:t>diperoleh</a:t>
            </a:r>
            <a:r>
              <a:rPr lang="en-US" i="1" dirty="0" smtClean="0">
                <a:solidFill>
                  <a:schemeClr val="tx1"/>
                </a:solidFill>
              </a:rPr>
              <a:t> di </a:t>
            </a:r>
            <a:r>
              <a:rPr lang="en-US" i="1" dirty="0" err="1" smtClean="0">
                <a:solidFill>
                  <a:schemeClr val="tx1"/>
                </a:solidFill>
              </a:rPr>
              <a:t>bumi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Amerika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disalurkan</a:t>
            </a:r>
            <a:r>
              <a:rPr lang="en-US" i="1" dirty="0" smtClean="0">
                <a:solidFill>
                  <a:schemeClr val="tx1"/>
                </a:solidFill>
              </a:rPr>
              <a:t> kepada negara </a:t>
            </a:r>
            <a:r>
              <a:rPr lang="en-US" i="1" dirty="0" err="1" smtClean="0">
                <a:solidFill>
                  <a:schemeClr val="tx1"/>
                </a:solidFill>
              </a:rPr>
              <a:t>haram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Yahudi</a:t>
            </a:r>
            <a:r>
              <a:rPr lang="en-US" i="1" dirty="0" smtClean="0">
                <a:solidFill>
                  <a:schemeClr val="tx1"/>
                </a:solidFill>
              </a:rPr>
              <a:t>. Selain itu, </a:t>
            </a:r>
            <a:r>
              <a:rPr lang="en-US" b="1" i="1" dirty="0" err="1" smtClean="0">
                <a:solidFill>
                  <a:schemeClr val="tx1"/>
                </a:solidFill>
              </a:rPr>
              <a:t>prihatin</a:t>
            </a:r>
            <a:r>
              <a:rPr lang="en-US" i="1" dirty="0" smtClean="0">
                <a:solidFill>
                  <a:schemeClr val="tx1"/>
                </a:solidFill>
              </a:rPr>
              <a:t>. Dia mahu </a:t>
            </a:r>
            <a:r>
              <a:rPr lang="en-US" i="1" dirty="0" err="1" smtClean="0">
                <a:solidFill>
                  <a:schemeClr val="tx1"/>
                </a:solidFill>
              </a:rPr>
              <a:t>Hawa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patuh</a:t>
            </a:r>
            <a:r>
              <a:rPr lang="en-US" i="1" dirty="0" smtClean="0">
                <a:solidFill>
                  <a:schemeClr val="tx1"/>
                </a:solidFill>
              </a:rPr>
              <a:t> kepada </a:t>
            </a:r>
            <a:r>
              <a:rPr lang="en-US" i="1" dirty="0" err="1" smtClean="0">
                <a:solidFill>
                  <a:schemeClr val="tx1"/>
                </a:solidFill>
              </a:rPr>
              <a:t>suami</a:t>
            </a:r>
            <a:r>
              <a:rPr lang="en-US" i="1" dirty="0" smtClean="0">
                <a:solidFill>
                  <a:schemeClr val="tx1"/>
                </a:solidFill>
              </a:rPr>
              <a:t>, Adam dan supaya dia </a:t>
            </a:r>
            <a:r>
              <a:rPr lang="en-US" i="1" dirty="0" err="1" smtClean="0">
                <a:solidFill>
                  <a:schemeClr val="tx1"/>
                </a:solidFill>
              </a:rPr>
              <a:t>berluang</a:t>
            </a:r>
            <a:r>
              <a:rPr lang="en-US" i="1" dirty="0" smtClean="0">
                <a:solidFill>
                  <a:schemeClr val="tx1"/>
                </a:solidFill>
              </a:rPr>
              <a:t> lahir ke dunia, </a:t>
            </a:r>
            <a:r>
              <a:rPr lang="en-US" i="1" dirty="0" err="1" smtClean="0">
                <a:solidFill>
                  <a:schemeClr val="tx1"/>
                </a:solidFill>
              </a:rPr>
              <a:t>serta</a:t>
            </a:r>
            <a:r>
              <a:rPr lang="en-US" i="1" dirty="0" smtClean="0">
                <a:solidFill>
                  <a:schemeClr val="tx1"/>
                </a:solidFill>
              </a:rPr>
              <a:t> tidak menjadi </a:t>
            </a:r>
            <a:r>
              <a:rPr lang="en-US" i="1" dirty="0" err="1" smtClean="0">
                <a:solidFill>
                  <a:schemeClr val="tx1"/>
                </a:solidFill>
              </a:rPr>
              <a:t>korban</a:t>
            </a:r>
            <a:r>
              <a:rPr lang="en-US" i="1" dirty="0" smtClean="0">
                <a:solidFill>
                  <a:schemeClr val="tx1"/>
                </a:solidFill>
              </a:rPr>
              <a:t> bencana.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School-PowerPoint-Template</Template>
  <TotalTime>187</TotalTime>
  <Words>576</Words>
  <Application>Microsoft Office PowerPoint</Application>
  <PresentationFormat>On-screen Show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School-PowerPoint-Template</vt:lpstr>
      <vt:lpstr> CERPEN "" KOMSAS TINGKATAN 5 </vt:lpstr>
      <vt:lpstr>          Pengenalan </vt:lpstr>
      <vt:lpstr>Sinopsis </vt:lpstr>
      <vt:lpstr>Slide 4</vt:lpstr>
      <vt:lpstr>Tema </vt:lpstr>
      <vt:lpstr>Persoalan </vt:lpstr>
      <vt:lpstr>Watak dan Perwatakan </vt:lpstr>
      <vt:lpstr>Adam </vt:lpstr>
      <vt:lpstr>Anakanda </vt:lpstr>
      <vt:lpstr>Ahmad Abdullah dan Maria Cruz Abdullah </vt:lpstr>
      <vt:lpstr>Latar Tempat </vt:lpstr>
      <vt:lpstr>Ruang rahim kandungan janin / bayi  </vt:lpstr>
      <vt:lpstr>Nilai murni</vt:lpstr>
      <vt:lpstr>Pengajaran </vt:lpstr>
      <vt:lpstr>  Contoh Tugasan  </vt:lpstr>
      <vt:lpstr>Soalan</vt:lpstr>
      <vt:lpstr>Analisis Tugasan </vt:lpstr>
      <vt:lpstr> Jawapan Cadangan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Presentatdhaskdfaion Title</dc:title>
  <dc:creator>Toshiba</dc:creator>
  <cp:lastModifiedBy>Toshiba</cp:lastModifiedBy>
  <cp:revision>9</cp:revision>
  <dcterms:created xsi:type="dcterms:W3CDTF">2014-01-10T05:15:35Z</dcterms:created>
  <dcterms:modified xsi:type="dcterms:W3CDTF">2014-01-11T03:34:13Z</dcterms:modified>
</cp:coreProperties>
</file>